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Roboto Serif"/>
      <p:regular r:id="rId47"/>
      <p:bold r:id="rId48"/>
      <p:italic r:id="rId49"/>
      <p:boldItalic r:id="rId50"/>
    </p:embeddedFont>
    <p:embeddedFont>
      <p:font typeface="Roboto"/>
      <p:regular r:id="rId51"/>
      <p:bold r:id="rId52"/>
      <p:italic r:id="rId53"/>
      <p:boldItalic r:id="rId54"/>
    </p:embeddedFont>
    <p:embeddedFont>
      <p:font typeface="Roboto Mono"/>
      <p:regular r:id="rId55"/>
      <p:bold r:id="rId56"/>
      <p:italic r:id="rId57"/>
      <p:boldItalic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A784BAA-DDBA-4395-B651-B70E84FFE481}">
  <a:tblStyle styleId="{BA784BAA-DDBA-4395-B651-B70E84FFE48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RobotoSerif-bold.fntdata"/><Relationship Id="rId47" Type="http://schemas.openxmlformats.org/officeDocument/2006/relationships/font" Target="fonts/RobotoSerif-regular.fntdata"/><Relationship Id="rId49" Type="http://schemas.openxmlformats.org/officeDocument/2006/relationships/font" Target="fonts/RobotoSerif-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regular.fntdata"/><Relationship Id="rId50" Type="http://schemas.openxmlformats.org/officeDocument/2006/relationships/font" Target="fonts/RobotoSerif-boldItalic.fntdata"/><Relationship Id="rId53" Type="http://schemas.openxmlformats.org/officeDocument/2006/relationships/font" Target="fonts/Roboto-italic.fntdata"/><Relationship Id="rId52" Type="http://schemas.openxmlformats.org/officeDocument/2006/relationships/font" Target="fonts/Roboto-bold.fntdata"/><Relationship Id="rId11" Type="http://schemas.openxmlformats.org/officeDocument/2006/relationships/slide" Target="slides/slide5.xml"/><Relationship Id="rId55" Type="http://schemas.openxmlformats.org/officeDocument/2006/relationships/font" Target="fonts/RobotoMono-regular.fntdata"/><Relationship Id="rId10" Type="http://schemas.openxmlformats.org/officeDocument/2006/relationships/slide" Target="slides/slide4.xml"/><Relationship Id="rId54" Type="http://schemas.openxmlformats.org/officeDocument/2006/relationships/font" Target="fonts/Roboto-boldItalic.fntdata"/><Relationship Id="rId13" Type="http://schemas.openxmlformats.org/officeDocument/2006/relationships/slide" Target="slides/slide7.xml"/><Relationship Id="rId57" Type="http://schemas.openxmlformats.org/officeDocument/2006/relationships/font" Target="fonts/RobotoMono-italic.fntdata"/><Relationship Id="rId12" Type="http://schemas.openxmlformats.org/officeDocument/2006/relationships/slide" Target="slides/slide6.xml"/><Relationship Id="rId56" Type="http://schemas.openxmlformats.org/officeDocument/2006/relationships/font" Target="fonts/RobotoMono-bold.fntdata"/><Relationship Id="rId15" Type="http://schemas.openxmlformats.org/officeDocument/2006/relationships/slide" Target="slides/slide9.xml"/><Relationship Id="rId14" Type="http://schemas.openxmlformats.org/officeDocument/2006/relationships/slide" Target="slides/slide8.xml"/><Relationship Id="rId58" Type="http://schemas.openxmlformats.org/officeDocument/2006/relationships/font" Target="fonts/RobotoMono-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7.png>
</file>

<file path=ppt/media/image18.png>
</file>

<file path=ppt/media/image19.png>
</file>

<file path=ppt/media/image20.png>
</file>

<file path=ppt/media/image21.png>
</file>

<file path=ppt/media/image22.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ensus.gov/programs-surveys/sipp.html" TargetMode="Externa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 name="Shape 30"/>
        <p:cNvGrpSpPr/>
        <p:nvPr/>
      </p:nvGrpSpPr>
      <p:grpSpPr>
        <a:xfrm>
          <a:off x="0" y="0"/>
          <a:ext cx="0" cy="0"/>
          <a:chOff x="0" y="0"/>
          <a:chExt cx="0" cy="0"/>
        </a:xfrm>
      </p:grpSpPr>
      <p:sp>
        <p:nvSpPr>
          <p:cNvPr id="31" name="Google Shape;31;g2235007a4f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 name="Google Shape;32;g2235007a4f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13035d852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13035d852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372a95db631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372a95db631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For decades, policy analysis has been split into two worlds: powerful but inaccessible models used by experts, and easy-to-use but limited tools for the public. Our goal was to bridge that gap. </a:t>
            </a:r>
            <a:r>
              <a:rPr lang="en">
                <a:solidFill>
                  <a:schemeClr val="dk1"/>
                </a:solidFill>
              </a:rPr>
              <a:t>On the </a:t>
            </a:r>
            <a:r>
              <a:rPr b="1" lang="en">
                <a:solidFill>
                  <a:schemeClr val="dk1"/>
                </a:solidFill>
              </a:rPr>
              <a:t>comprehensiveness</a:t>
            </a:r>
            <a:r>
              <a:rPr lang="en">
                <a:solidFill>
                  <a:schemeClr val="dk1"/>
                </a:solidFill>
              </a:rPr>
              <a:t> side, we're looking at whether a model can calculate the </a:t>
            </a:r>
            <a:r>
              <a:rPr lang="en">
                <a:solidFill>
                  <a:srgbClr val="188038"/>
                </a:solidFill>
                <a:latin typeface="Roboto Mono"/>
                <a:ea typeface="Roboto Mono"/>
                <a:cs typeface="Roboto Mono"/>
                <a:sym typeface="Roboto Mono"/>
              </a:rPr>
              <a:t>Reform impact</a:t>
            </a:r>
            <a:r>
              <a:rPr lang="en">
                <a:solidFill>
                  <a:schemeClr val="dk1"/>
                </a:solidFill>
              </a:rPr>
              <a:t>, and if it includes </a:t>
            </a:r>
            <a:r>
              <a:rPr lang="en">
                <a:solidFill>
                  <a:srgbClr val="188038"/>
                </a:solidFill>
                <a:latin typeface="Roboto Mono"/>
                <a:ea typeface="Roboto Mono"/>
                <a:cs typeface="Roboto Mono"/>
                <a:sym typeface="Roboto Mono"/>
              </a:rPr>
              <a:t>Federal tax</a:t>
            </a:r>
            <a:r>
              <a:rPr lang="en">
                <a:solidFill>
                  <a:schemeClr val="dk1"/>
                </a:solidFill>
              </a:rPr>
              <a:t>, </a:t>
            </a:r>
            <a:r>
              <a:rPr lang="en">
                <a:solidFill>
                  <a:srgbClr val="188038"/>
                </a:solidFill>
                <a:latin typeface="Roboto Mono"/>
                <a:ea typeface="Roboto Mono"/>
                <a:cs typeface="Roboto Mono"/>
                <a:sym typeface="Roboto Mono"/>
              </a:rPr>
              <a:t>State tax</a:t>
            </a:r>
            <a:r>
              <a:rPr lang="en">
                <a:solidFill>
                  <a:schemeClr val="dk1"/>
                </a:solidFill>
              </a:rPr>
              <a:t>, and </a:t>
            </a:r>
            <a:r>
              <a:rPr lang="en">
                <a:solidFill>
                  <a:srgbClr val="188038"/>
                </a:solidFill>
                <a:latin typeface="Roboto Mono"/>
                <a:ea typeface="Roboto Mono"/>
                <a:cs typeface="Roboto Mono"/>
                <a:sym typeface="Roboto Mono"/>
              </a:rPr>
              <a:t>Benefit programs</a:t>
            </a:r>
            <a:r>
              <a:rPr lang="en">
                <a:solidFill>
                  <a:schemeClr val="dk1"/>
                </a:solidFill>
              </a:rPr>
              <a:t>. You need all of these to see the full picture of how a policy affects a family's budget. On the </a:t>
            </a:r>
            <a:r>
              <a:rPr b="1" lang="en">
                <a:solidFill>
                  <a:schemeClr val="dk1"/>
                </a:solidFill>
              </a:rPr>
              <a:t>accessibility</a:t>
            </a:r>
            <a:r>
              <a:rPr lang="en">
                <a:solidFill>
                  <a:schemeClr val="dk1"/>
                </a:solidFill>
              </a:rPr>
              <a:t> side, we're asking: Is it </a:t>
            </a:r>
            <a:r>
              <a:rPr lang="en">
                <a:solidFill>
                  <a:srgbClr val="188038"/>
                </a:solidFill>
                <a:latin typeface="Roboto Mono"/>
                <a:ea typeface="Roboto Mono"/>
                <a:cs typeface="Roboto Mono"/>
                <a:sym typeface="Roboto Mono"/>
              </a:rPr>
              <a:t>Open source</a:t>
            </a:r>
            <a:r>
              <a:rPr lang="en">
                <a:solidFill>
                  <a:schemeClr val="dk1"/>
                </a:solidFill>
              </a:rPr>
              <a:t> so anyone can see how it works? Is there a </a:t>
            </a:r>
            <a:r>
              <a:rPr lang="en">
                <a:solidFill>
                  <a:srgbClr val="188038"/>
                </a:solidFill>
                <a:latin typeface="Roboto Mono"/>
                <a:ea typeface="Roboto Mono"/>
                <a:cs typeface="Roboto Mono"/>
                <a:sym typeface="Roboto Mono"/>
              </a:rPr>
              <a:t>Public interface</a:t>
            </a:r>
            <a:r>
              <a:rPr lang="en">
                <a:solidFill>
                  <a:schemeClr val="dk1"/>
                </a:solidFill>
              </a:rPr>
              <a:t> for anyone to use? And is there </a:t>
            </a:r>
            <a:r>
              <a:rPr lang="en">
                <a:solidFill>
                  <a:srgbClr val="188038"/>
                </a:solidFill>
                <a:latin typeface="Roboto Mono"/>
                <a:ea typeface="Roboto Mono"/>
                <a:cs typeface="Roboto Mono"/>
                <a:sym typeface="Roboto Mono"/>
              </a:rPr>
              <a:t>API access</a:t>
            </a:r>
            <a:r>
              <a:rPr lang="en">
                <a:solidFill>
                  <a:schemeClr val="dk1"/>
                </a:solidFill>
              </a:rPr>
              <a:t> for developers and researchers to build with it? Then you have another category of fantastic tools like BenefitKitchen or MRelief. They're excellent at helping people access their benefits and have great public interfaces, but they aren't designed to model taxes or analyze the economy-wide impact of a new policy proposal.</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72a95db631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372a95db631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372a6aedb37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372a6aedb37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72a95db631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72a95db631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Mention it’s very rich and stylized example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72a95db631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372a95db631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372a95db631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372a95db631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72a95db631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72a95db631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372a95db631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372a95db631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72a95db631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372a95db631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Interplay between the Income elasticity of demand and substitution effects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 name="Shape 37"/>
        <p:cNvGrpSpPr/>
        <p:nvPr/>
      </p:nvGrpSpPr>
      <p:grpSpPr>
        <a:xfrm>
          <a:off x="0" y="0"/>
          <a:ext cx="0" cy="0"/>
          <a:chOff x="0" y="0"/>
          <a:chExt cx="0" cy="0"/>
        </a:xfrm>
      </p:grpSpPr>
      <p:sp>
        <p:nvSpPr>
          <p:cNvPr id="38" name="Google Shape;38;g372a6aedb37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 name="Google Shape;39;g372a6aedb3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372a95db631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72a95db631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372a95db631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372a95db631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372a95db631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372a95db631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372a95db631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372a95db631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 a drawback of just using one dataset</a:t>
            </a:r>
            <a:br>
              <a:rPr lang="en"/>
            </a:br>
            <a:br>
              <a:rPr lang="en"/>
            </a:br>
            <a:r>
              <a:rPr lang="en"/>
              <a:t>General equilibrium</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72a6aedb37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72a6aedb37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372a95db631_0_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372a95db631_0_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372a95db631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372a95db631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372a95db631_0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372a95db631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u="sng">
                <a:solidFill>
                  <a:srgbClr val="1A0DAB"/>
                </a:solidFill>
                <a:highlight>
                  <a:srgbClr val="FFFFFF"/>
                </a:highlight>
                <a:latin typeface="Roboto"/>
                <a:ea typeface="Roboto"/>
                <a:cs typeface="Roboto"/>
                <a:sym typeface="Roboto"/>
                <a:hlinkClick r:id="rId2">
                  <a:extLst>
                    <a:ext uri="{A12FA001-AC4F-418D-AE19-62706E023703}">
                      <ahyp:hlinkClr val="tx"/>
                    </a:ext>
                  </a:extLst>
                </a:hlinkClick>
              </a:rPr>
              <a:t>Survey of Income and Program Participation (SIPP)</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372a95db631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372a95db631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372a95db631_0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372a95db631_0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372a6aedb37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372a6aedb37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public good”</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372a95db631_0_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372a95db631_0_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3153674d72f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3153674d72f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372a6aedb37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372a6aedb37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372a95db631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372a95db631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372a6aedb37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372a6aedb37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372a6aedb37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372a6aedb37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372a95db631_0_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372a95db631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 a drawback of just using one dataset</a:t>
            </a:r>
            <a:br>
              <a:rPr lang="en"/>
            </a:br>
            <a:br>
              <a:rPr lang="en"/>
            </a:br>
            <a:r>
              <a:rPr lang="en"/>
              <a:t>General equilibrium</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372a95db631_0_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372a95db631_0_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Mention CFI and DPG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Kathy reached out</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372a95db631_0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372a95db631_0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Mention CFI and DPG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Kathy reached out</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372a95db631_0_4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372a95db631_0_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372a95db631_0_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372a95db631_0_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30fe09f8b0c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30fe09f8b0c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372a95db631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372a95db631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372a95db631_0_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372a95db631_0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372a95db631_0_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372a95db631_0_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72a95db631_0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72a95db631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Talk until the starfield. Pause. Up to 50k is the point of interest</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372a6aedb37_0_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372a6aedb37_0_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rgbClr val="17354F"/>
        </a:solidFill>
      </p:bgPr>
    </p:bg>
    <p:spTree>
      <p:nvGrpSpPr>
        <p:cNvPr id="9" name="Shape 9"/>
        <p:cNvGrpSpPr/>
        <p:nvPr/>
      </p:nvGrpSpPr>
      <p:grpSpPr>
        <a:xfrm>
          <a:off x="0" y="0"/>
          <a:ext cx="0" cy="0"/>
          <a:chOff x="0" y="0"/>
          <a:chExt cx="0" cy="0"/>
        </a:xfrm>
      </p:grpSpPr>
      <p:sp>
        <p:nvSpPr>
          <p:cNvPr id="10" name="Google Shape;10;p2"/>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1" name="Google Shape;11;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rgbClr val="17354F"/>
        </a:solidFill>
      </p:bgPr>
    </p:bg>
    <p:spTree>
      <p:nvGrpSpPr>
        <p:cNvPr id="12" name="Shape 12"/>
        <p:cNvGrpSpPr/>
        <p:nvPr/>
      </p:nvGrpSpPr>
      <p:grpSpPr>
        <a:xfrm>
          <a:off x="0" y="0"/>
          <a:ext cx="0" cy="0"/>
          <a:chOff x="0" y="0"/>
          <a:chExt cx="0" cy="0"/>
        </a:xfrm>
      </p:grpSpPr>
      <p:pic>
        <p:nvPicPr>
          <p:cNvPr id="13" name="Google Shape;13;p3"/>
          <p:cNvPicPr preferRelativeResize="0"/>
          <p:nvPr/>
        </p:nvPicPr>
        <p:blipFill rotWithShape="1">
          <a:blip r:embed="rId2">
            <a:alphaModFix amt="4000"/>
          </a:blip>
          <a:srcRect b="56369" l="0" r="0" t="15527"/>
          <a:stretch/>
        </p:blipFill>
        <p:spPr>
          <a:xfrm>
            <a:off x="0" y="0"/>
            <a:ext cx="9144000" cy="1152600"/>
          </a:xfrm>
          <a:prstGeom prst="rect">
            <a:avLst/>
          </a:prstGeom>
          <a:noFill/>
          <a:ln>
            <a:noFill/>
          </a:ln>
        </p:spPr>
      </p:pic>
      <p:sp>
        <p:nvSpPr>
          <p:cNvPr id="14" name="Google Shape;14;p3"/>
          <p:cNvSpPr/>
          <p:nvPr/>
        </p:nvSpPr>
        <p:spPr>
          <a:xfrm flipH="1" rot="10800000">
            <a:off x="0" y="1216200"/>
            <a:ext cx="9144000" cy="3927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p:nvPr/>
        </p:nvSpPr>
        <p:spPr>
          <a:xfrm>
            <a:off x="0" y="11526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17" name="Google Shape;17;p3"/>
          <p:cNvSpPr txBox="1"/>
          <p:nvPr>
            <p:ph idx="1" type="body"/>
          </p:nvPr>
        </p:nvSpPr>
        <p:spPr>
          <a:xfrm>
            <a:off x="471900" y="1516975"/>
            <a:ext cx="8222100" cy="31125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8" name="Google Shape;18;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19" name="Google Shape;19;p3"/>
          <p:cNvPicPr preferRelativeResize="0"/>
          <p:nvPr/>
        </p:nvPicPr>
        <p:blipFill>
          <a:blip r:embed="rId3">
            <a:alphaModFix/>
          </a:blip>
          <a:stretch>
            <a:fillRect/>
          </a:stretch>
        </p:blipFill>
        <p:spPr>
          <a:xfrm>
            <a:off x="7867500" y="77475"/>
            <a:ext cx="1204749" cy="2503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bg>
      <p:bgPr>
        <a:solidFill>
          <a:srgbClr val="17354F"/>
        </a:solidFill>
      </p:bgPr>
    </p:bg>
    <p:spTree>
      <p:nvGrpSpPr>
        <p:cNvPr id="20" name="Shape 20"/>
        <p:cNvGrpSpPr/>
        <p:nvPr/>
      </p:nvGrpSpPr>
      <p:grpSpPr>
        <a:xfrm>
          <a:off x="0" y="0"/>
          <a:ext cx="0" cy="0"/>
          <a:chOff x="0" y="0"/>
          <a:chExt cx="0" cy="0"/>
        </a:xfrm>
      </p:grpSpPr>
      <p:pic>
        <p:nvPicPr>
          <p:cNvPr id="21" name="Google Shape;21;p4"/>
          <p:cNvPicPr preferRelativeResize="0"/>
          <p:nvPr/>
        </p:nvPicPr>
        <p:blipFill rotWithShape="1">
          <a:blip r:embed="rId2">
            <a:alphaModFix amt="4000"/>
          </a:blip>
          <a:srcRect b="56369" l="0" r="0" t="15527"/>
          <a:stretch/>
        </p:blipFill>
        <p:spPr>
          <a:xfrm>
            <a:off x="0" y="0"/>
            <a:ext cx="9144000" cy="1152600"/>
          </a:xfrm>
          <a:prstGeom prst="rect">
            <a:avLst/>
          </a:prstGeom>
          <a:noFill/>
          <a:ln>
            <a:noFill/>
          </a:ln>
        </p:spPr>
      </p:pic>
      <p:sp>
        <p:nvSpPr>
          <p:cNvPr id="22" name="Google Shape;22;p4"/>
          <p:cNvSpPr/>
          <p:nvPr/>
        </p:nvSpPr>
        <p:spPr>
          <a:xfrm flipH="1" rot="10800000">
            <a:off x="0" y="1216200"/>
            <a:ext cx="9144000" cy="3927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4"/>
          <p:cNvSpPr/>
          <p:nvPr/>
        </p:nvSpPr>
        <p:spPr>
          <a:xfrm>
            <a:off x="0" y="11526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5" name="Google Shape;25;p4"/>
          <p:cNvSpPr txBox="1"/>
          <p:nvPr>
            <p:ph idx="1" type="body"/>
          </p:nvPr>
        </p:nvSpPr>
        <p:spPr>
          <a:xfrm>
            <a:off x="471900" y="1516975"/>
            <a:ext cx="8222100" cy="31125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6" name="Google Shape;26;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27" name="Google Shape;27;p4"/>
          <p:cNvPicPr preferRelativeResize="0"/>
          <p:nvPr/>
        </p:nvPicPr>
        <p:blipFill rotWithShape="1">
          <a:blip r:embed="rId3">
            <a:alphaModFix/>
          </a:blip>
          <a:srcRect b="14265" l="0" r="0" t="12613"/>
          <a:stretch/>
        </p:blipFill>
        <p:spPr>
          <a:xfrm>
            <a:off x="7948700" y="0"/>
            <a:ext cx="1195301" cy="491624"/>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28" name="Shape 28"/>
        <p:cNvGrpSpPr/>
        <p:nvPr/>
      </p:nvGrpSpPr>
      <p:grpSpPr>
        <a:xfrm>
          <a:off x="0" y="0"/>
          <a:ext cx="0" cy="0"/>
          <a:chOff x="0" y="0"/>
          <a:chExt cx="0" cy="0"/>
        </a:xfrm>
      </p:grpSpPr>
      <p:sp>
        <p:nvSpPr>
          <p:cNvPr id="29" name="Google Shape;29;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rgbClr val="17354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2.png"/><Relationship Id="rId4" Type="http://schemas.openxmlformats.org/officeDocument/2006/relationships/image" Target="../media/image15.png"/><Relationship Id="rId5" Type="http://schemas.openxmlformats.org/officeDocument/2006/relationships/image" Target="../media/image26.png"/><Relationship Id="rId6" Type="http://schemas.openxmlformats.org/officeDocument/2006/relationships/image" Target="../media/image3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policyengine.org/us/about" TargetMode="External"/><Relationship Id="rId4" Type="http://schemas.openxmlformats.org/officeDocument/2006/relationships/image" Target="../media/image8.png"/><Relationship Id="rId5" Type="http://schemas.openxmlformats.org/officeDocument/2006/relationships/image" Target="../media/image7.png"/><Relationship Id="rId6"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2.png"/><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hyperlink" Target="http://github.com/PolicyEngine/policyengine-us" TargetMode="External"/><Relationship Id="rId4" Type="http://schemas.openxmlformats.org/officeDocument/2006/relationships/hyperlink" Target="http://github.com" TargetMode="External"/><Relationship Id="rId5" Type="http://schemas.openxmlformats.org/officeDocument/2006/relationships/image" Target="../media/image1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hyperlink" Target="http://collab.google.com" TargetMode="External"/><Relationship Id="rId4" Type="http://schemas.openxmlformats.org/officeDocument/2006/relationships/image" Target="../media/image20.png"/><Relationship Id="rId5" Type="http://schemas.openxmlformats.org/officeDocument/2006/relationships/image" Target="../media/image2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2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3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6.png"/><Relationship Id="rId4" Type="http://schemas.openxmlformats.org/officeDocument/2006/relationships/hyperlink" Target="mailto:ben.ogorek@policyengine.org" TargetMode="External"/><Relationship Id="rId5" Type="http://schemas.openxmlformats.org/officeDocument/2006/relationships/hyperlink" Target="mailto:ben.ogorek@policyengine.org" TargetMode="External"/><Relationship Id="rId6"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3.png"/><Relationship Id="rId4" Type="http://schemas.openxmlformats.org/officeDocument/2006/relationships/hyperlink" Target="https://www.cbo.gov/system/files/2025-06/61387-Distributional-Effects.pdf" TargetMode="External"/><Relationship Id="rId5" Type="http://schemas.openxmlformats.org/officeDocument/2006/relationships/image" Target="../media/image11.png"/><Relationship Id="rId6" Type="http://schemas.openxmlformats.org/officeDocument/2006/relationships/image" Target="../media/image4.png"/><Relationship Id="rId7" Type="http://schemas.openxmlformats.org/officeDocument/2006/relationships/image" Target="../media/image24.png"/><Relationship Id="rId8"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hyperlink" Target="https://www.cbo.gov/system/files/2025-06/61387-Distributional-Effects.pdf" TargetMode="External"/><Relationship Id="rId5" Type="http://schemas.openxmlformats.org/officeDocument/2006/relationships/image" Target="../media/image11.png"/><Relationship Id="rId6" Type="http://schemas.openxmlformats.org/officeDocument/2006/relationships/image" Target="../media/image4.png"/><Relationship Id="rId7" Type="http://schemas.openxmlformats.org/officeDocument/2006/relationships/image" Target="../media/image24.png"/><Relationship Id="rId8"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hyperlink" Target="http://policyengine.org/us/obbba-household-by-household"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 name="Shape 33"/>
        <p:cNvGrpSpPr/>
        <p:nvPr/>
      </p:nvGrpSpPr>
      <p:grpSpPr>
        <a:xfrm>
          <a:off x="0" y="0"/>
          <a:ext cx="0" cy="0"/>
          <a:chOff x="0" y="0"/>
          <a:chExt cx="0" cy="0"/>
        </a:xfrm>
      </p:grpSpPr>
      <p:pic>
        <p:nvPicPr>
          <p:cNvPr id="34" name="Google Shape;34;p6"/>
          <p:cNvPicPr preferRelativeResize="0"/>
          <p:nvPr/>
        </p:nvPicPr>
        <p:blipFill>
          <a:blip r:embed="rId3">
            <a:alphaModFix amt="4000"/>
          </a:blip>
          <a:stretch>
            <a:fillRect/>
          </a:stretch>
        </p:blipFill>
        <p:spPr>
          <a:xfrm>
            <a:off x="0" y="520995"/>
            <a:ext cx="9144000" cy="4101505"/>
          </a:xfrm>
          <a:prstGeom prst="rect">
            <a:avLst/>
          </a:prstGeom>
          <a:noFill/>
          <a:ln>
            <a:noFill/>
          </a:ln>
        </p:spPr>
      </p:pic>
      <p:sp>
        <p:nvSpPr>
          <p:cNvPr id="35" name="Google Shape;35;p6"/>
          <p:cNvSpPr txBox="1"/>
          <p:nvPr/>
        </p:nvSpPr>
        <p:spPr>
          <a:xfrm>
            <a:off x="515700" y="2236800"/>
            <a:ext cx="4816800" cy="6699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b="1" lang="en" sz="2200">
                <a:solidFill>
                  <a:schemeClr val="lt1"/>
                </a:solidFill>
                <a:latin typeface="Roboto Serif"/>
                <a:ea typeface="Roboto Serif"/>
                <a:cs typeface="Roboto Serif"/>
                <a:sym typeface="Roboto Serif"/>
              </a:rPr>
              <a:t>Open-Source Microsimulation for Agile Welfare Policy Analysis: Introducing PolicyEngine</a:t>
            </a:r>
            <a:endParaRPr b="1" sz="1000">
              <a:solidFill>
                <a:srgbClr val="FFFFFF"/>
              </a:solidFill>
              <a:latin typeface="Roboto Serif"/>
              <a:ea typeface="Roboto Serif"/>
              <a:cs typeface="Roboto Serif"/>
              <a:sym typeface="Roboto Serif"/>
            </a:endParaRPr>
          </a:p>
          <a:p>
            <a:pPr indent="0" lvl="0" marL="0" rtl="0" algn="l">
              <a:lnSpc>
                <a:spcPct val="150000"/>
              </a:lnSpc>
              <a:spcBef>
                <a:spcPts val="0"/>
              </a:spcBef>
              <a:spcAft>
                <a:spcPts val="0"/>
              </a:spcAft>
              <a:buNone/>
            </a:pPr>
            <a:r>
              <a:t/>
            </a:r>
            <a:endParaRPr b="1" sz="1300">
              <a:solidFill>
                <a:srgbClr val="FFFFFF"/>
              </a:solidFill>
              <a:latin typeface="Roboto Serif"/>
              <a:ea typeface="Roboto Serif"/>
              <a:cs typeface="Roboto Serif"/>
              <a:sym typeface="Roboto Serif"/>
            </a:endParaRPr>
          </a:p>
          <a:p>
            <a:pPr indent="0" lvl="0" marL="0" rtl="0" algn="l">
              <a:lnSpc>
                <a:spcPct val="150000"/>
              </a:lnSpc>
              <a:spcBef>
                <a:spcPts val="0"/>
              </a:spcBef>
              <a:spcAft>
                <a:spcPts val="0"/>
              </a:spcAft>
              <a:buNone/>
            </a:pPr>
            <a:r>
              <a:rPr b="1" lang="en" sz="1300">
                <a:solidFill>
                  <a:srgbClr val="FFFFFF"/>
                </a:solidFill>
                <a:latin typeface="Roboto Serif"/>
                <a:ea typeface="Roboto Serif"/>
                <a:cs typeface="Roboto Serif"/>
                <a:sym typeface="Roboto Serif"/>
              </a:rPr>
              <a:t>Ben Ogorek</a:t>
            </a:r>
            <a:br>
              <a:rPr b="1" lang="en">
                <a:solidFill>
                  <a:srgbClr val="FFFFFF"/>
                </a:solidFill>
                <a:latin typeface="Roboto Serif"/>
                <a:ea typeface="Roboto Serif"/>
                <a:cs typeface="Roboto Serif"/>
                <a:sym typeface="Roboto Serif"/>
              </a:rPr>
            </a:br>
            <a:endParaRPr b="1">
              <a:solidFill>
                <a:srgbClr val="FFFFFF"/>
              </a:solidFill>
              <a:latin typeface="Roboto Serif"/>
              <a:ea typeface="Roboto Serif"/>
              <a:cs typeface="Roboto Serif"/>
              <a:sym typeface="Roboto Serif"/>
            </a:endParaRPr>
          </a:p>
          <a:p>
            <a:pPr indent="0" lvl="0" marL="0" rtl="0" algn="l">
              <a:lnSpc>
                <a:spcPct val="150000"/>
              </a:lnSpc>
              <a:spcBef>
                <a:spcPts val="0"/>
              </a:spcBef>
              <a:spcAft>
                <a:spcPts val="0"/>
              </a:spcAft>
              <a:buNone/>
            </a:pPr>
            <a:r>
              <a:rPr lang="en" sz="1300">
                <a:solidFill>
                  <a:srgbClr val="FFFFFF"/>
                </a:solidFill>
                <a:latin typeface="Roboto Serif"/>
                <a:ea typeface="Roboto Serif"/>
                <a:cs typeface="Roboto Serif"/>
                <a:sym typeface="Roboto Serif"/>
              </a:rPr>
              <a:t>60th NAWRS Workshop</a:t>
            </a:r>
            <a:endParaRPr sz="1000">
              <a:solidFill>
                <a:srgbClr val="FFFFFF"/>
              </a:solidFill>
              <a:latin typeface="Roboto Serif"/>
              <a:ea typeface="Roboto Serif"/>
              <a:cs typeface="Roboto Serif"/>
              <a:sym typeface="Roboto Serif"/>
            </a:endParaRPr>
          </a:p>
          <a:p>
            <a:pPr indent="0" lvl="0" marL="0" rtl="0" algn="l">
              <a:lnSpc>
                <a:spcPct val="150000"/>
              </a:lnSpc>
              <a:spcBef>
                <a:spcPts val="0"/>
              </a:spcBef>
              <a:spcAft>
                <a:spcPts val="0"/>
              </a:spcAft>
              <a:buNone/>
            </a:pPr>
            <a:r>
              <a:rPr lang="en" sz="1300">
                <a:solidFill>
                  <a:srgbClr val="FFFFFF"/>
                </a:solidFill>
                <a:latin typeface="Roboto Serif"/>
                <a:ea typeface="Roboto Serif"/>
                <a:cs typeface="Roboto Serif"/>
                <a:sym typeface="Roboto Serif"/>
              </a:rPr>
              <a:t>2025-08-04</a:t>
            </a:r>
            <a:endParaRPr sz="1300">
              <a:solidFill>
                <a:srgbClr val="FFFFFF"/>
              </a:solidFill>
              <a:latin typeface="Roboto Serif"/>
              <a:ea typeface="Roboto Serif"/>
              <a:cs typeface="Roboto Serif"/>
              <a:sym typeface="Roboto Serif"/>
            </a:endParaRPr>
          </a:p>
        </p:txBody>
      </p:sp>
      <p:pic>
        <p:nvPicPr>
          <p:cNvPr id="36" name="Google Shape;36;p6"/>
          <p:cNvPicPr preferRelativeResize="0"/>
          <p:nvPr/>
        </p:nvPicPr>
        <p:blipFill>
          <a:blip r:embed="rId4">
            <a:alphaModFix/>
          </a:blip>
          <a:stretch>
            <a:fillRect/>
          </a:stretch>
        </p:blipFill>
        <p:spPr>
          <a:xfrm>
            <a:off x="6501550" y="4141904"/>
            <a:ext cx="2312500" cy="480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5"/>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900">
                <a:latin typeface="Roboto Serif"/>
                <a:ea typeface="Roboto Serif"/>
                <a:cs typeface="Roboto Serif"/>
                <a:sym typeface="Roboto Serif"/>
              </a:rPr>
              <a:t>And our main</a:t>
            </a:r>
            <a:r>
              <a:rPr lang="en" sz="2900">
                <a:latin typeface="Roboto Serif"/>
                <a:ea typeface="Roboto Serif"/>
                <a:cs typeface="Roboto Serif"/>
                <a:sym typeface="Roboto Serif"/>
              </a:rPr>
              <a:t> platform powers it + more</a:t>
            </a:r>
            <a:endParaRPr sz="2900">
              <a:latin typeface="Roboto Serif"/>
              <a:ea typeface="Roboto Serif"/>
              <a:cs typeface="Roboto Serif"/>
              <a:sym typeface="Roboto Serif"/>
            </a:endParaRPr>
          </a:p>
        </p:txBody>
      </p:sp>
      <p:pic>
        <p:nvPicPr>
          <p:cNvPr id="109" name="Google Shape;109;p15"/>
          <p:cNvPicPr preferRelativeResize="0"/>
          <p:nvPr/>
        </p:nvPicPr>
        <p:blipFill rotWithShape="1">
          <a:blip r:embed="rId3">
            <a:alphaModFix/>
          </a:blip>
          <a:srcRect b="813" l="0" r="0" t="0"/>
          <a:stretch/>
        </p:blipFill>
        <p:spPr>
          <a:xfrm>
            <a:off x="1050125" y="1341325"/>
            <a:ext cx="971500" cy="1873449"/>
          </a:xfrm>
          <a:prstGeom prst="rect">
            <a:avLst/>
          </a:prstGeom>
          <a:noFill/>
          <a:ln>
            <a:noFill/>
          </a:ln>
        </p:spPr>
      </p:pic>
      <p:pic>
        <p:nvPicPr>
          <p:cNvPr id="110" name="Google Shape;110;p15"/>
          <p:cNvPicPr preferRelativeResize="0"/>
          <p:nvPr/>
        </p:nvPicPr>
        <p:blipFill>
          <a:blip r:embed="rId4">
            <a:alphaModFix/>
          </a:blip>
          <a:stretch>
            <a:fillRect/>
          </a:stretch>
        </p:blipFill>
        <p:spPr>
          <a:xfrm>
            <a:off x="2917375" y="3338850"/>
            <a:ext cx="849495" cy="1543450"/>
          </a:xfrm>
          <a:prstGeom prst="rect">
            <a:avLst/>
          </a:prstGeom>
          <a:noFill/>
          <a:ln>
            <a:noFill/>
          </a:ln>
        </p:spPr>
      </p:pic>
      <p:pic>
        <p:nvPicPr>
          <p:cNvPr id="111" name="Google Shape;111;p15"/>
          <p:cNvPicPr preferRelativeResize="0"/>
          <p:nvPr/>
        </p:nvPicPr>
        <p:blipFill rotWithShape="1">
          <a:blip r:embed="rId5">
            <a:alphaModFix/>
          </a:blip>
          <a:srcRect b="1030" l="0" r="0" t="795"/>
          <a:stretch/>
        </p:blipFill>
        <p:spPr>
          <a:xfrm>
            <a:off x="5443004" y="3380604"/>
            <a:ext cx="849496" cy="1459950"/>
          </a:xfrm>
          <a:prstGeom prst="rect">
            <a:avLst/>
          </a:prstGeom>
          <a:noFill/>
          <a:ln>
            <a:noFill/>
          </a:ln>
        </p:spPr>
      </p:pic>
      <p:sp>
        <p:nvSpPr>
          <p:cNvPr id="112" name="Google Shape;112;p15"/>
          <p:cNvSpPr/>
          <p:nvPr/>
        </p:nvSpPr>
        <p:spPr>
          <a:xfrm>
            <a:off x="2822550" y="3117350"/>
            <a:ext cx="3498900" cy="1805400"/>
          </a:xfrm>
          <a:prstGeom prst="ellipse">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1F776E"/>
                </a:solidFill>
                <a:latin typeface="Roboto"/>
                <a:ea typeface="Roboto"/>
                <a:cs typeface="Roboto"/>
                <a:sym typeface="Roboto"/>
              </a:rPr>
              <a:t>Third party</a:t>
            </a:r>
            <a:br>
              <a:rPr lang="en" sz="1800">
                <a:solidFill>
                  <a:srgbClr val="1F776E"/>
                </a:solidFill>
                <a:latin typeface="Roboto"/>
                <a:ea typeface="Roboto"/>
                <a:cs typeface="Roboto"/>
                <a:sym typeface="Roboto"/>
              </a:rPr>
            </a:br>
            <a:r>
              <a:rPr lang="en" sz="1800">
                <a:solidFill>
                  <a:srgbClr val="1F776E"/>
                </a:solidFill>
                <a:latin typeface="Roboto"/>
                <a:ea typeface="Roboto"/>
                <a:cs typeface="Roboto"/>
                <a:sym typeface="Roboto"/>
              </a:rPr>
              <a:t>apps</a:t>
            </a:r>
            <a:br>
              <a:rPr lang="en" sz="1800">
                <a:solidFill>
                  <a:srgbClr val="1F776E"/>
                </a:solidFill>
                <a:latin typeface="Roboto"/>
                <a:ea typeface="Roboto"/>
                <a:cs typeface="Roboto"/>
                <a:sym typeface="Roboto"/>
              </a:rPr>
            </a:br>
            <a:r>
              <a:rPr lang="en" sz="1800">
                <a:solidFill>
                  <a:srgbClr val="1F776E"/>
                </a:solidFill>
                <a:latin typeface="Roboto"/>
                <a:ea typeface="Roboto"/>
                <a:cs typeface="Roboto"/>
                <a:sym typeface="Roboto"/>
              </a:rPr>
              <a:t>via API</a:t>
            </a:r>
            <a:endParaRPr sz="300">
              <a:solidFill>
                <a:srgbClr val="1F776E"/>
              </a:solidFill>
              <a:latin typeface="Roboto"/>
              <a:ea typeface="Roboto"/>
              <a:cs typeface="Roboto"/>
              <a:sym typeface="Roboto"/>
            </a:endParaRPr>
          </a:p>
        </p:txBody>
      </p:sp>
      <p:pic>
        <p:nvPicPr>
          <p:cNvPr id="113" name="Google Shape;113;p15"/>
          <p:cNvPicPr preferRelativeResize="0"/>
          <p:nvPr/>
        </p:nvPicPr>
        <p:blipFill>
          <a:blip r:embed="rId6">
            <a:alphaModFix/>
          </a:blip>
          <a:stretch>
            <a:fillRect/>
          </a:stretch>
        </p:blipFill>
        <p:spPr>
          <a:xfrm>
            <a:off x="6717175" y="1530538"/>
            <a:ext cx="1802826" cy="1495026"/>
          </a:xfrm>
          <a:prstGeom prst="rect">
            <a:avLst/>
          </a:prstGeom>
          <a:noFill/>
          <a:ln>
            <a:noFill/>
          </a:ln>
        </p:spPr>
      </p:pic>
      <p:sp>
        <p:nvSpPr>
          <p:cNvPr id="114" name="Google Shape;114;p15"/>
          <p:cNvSpPr/>
          <p:nvPr/>
        </p:nvSpPr>
        <p:spPr>
          <a:xfrm>
            <a:off x="2822550" y="1375350"/>
            <a:ext cx="3498900" cy="1805400"/>
          </a:xfrm>
          <a:prstGeom prst="ellipse">
            <a:avLst/>
          </a:prstGeom>
          <a:solidFill>
            <a:srgbClr val="1F776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700">
                <a:solidFill>
                  <a:srgbClr val="FFFFFF"/>
                </a:solidFill>
                <a:latin typeface="Roboto"/>
                <a:ea typeface="Roboto"/>
                <a:cs typeface="Roboto"/>
                <a:sym typeface="Roboto"/>
              </a:rPr>
              <a:t>Open source tax-benefit rules engine</a:t>
            </a:r>
            <a:endParaRPr b="1" sz="27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Python package</a:t>
            </a:r>
            <a:endParaRPr sz="1800">
              <a:solidFill>
                <a:srgbClr val="FFFFFF"/>
              </a:solidFill>
              <a:latin typeface="Roboto"/>
              <a:ea typeface="Roboto"/>
              <a:cs typeface="Roboto"/>
              <a:sym typeface="Roboto"/>
            </a:endParaRPr>
          </a:p>
        </p:txBody>
      </p:sp>
      <p:cxnSp>
        <p:nvCxnSpPr>
          <p:cNvPr id="115" name="Google Shape;115;p15"/>
          <p:cNvCxnSpPr>
            <a:stCxn id="114" idx="2"/>
            <a:endCxn id="109" idx="3"/>
          </p:cNvCxnSpPr>
          <p:nvPr/>
        </p:nvCxnSpPr>
        <p:spPr>
          <a:xfrm rot="10800000">
            <a:off x="2021550" y="2278050"/>
            <a:ext cx="801000" cy="0"/>
          </a:xfrm>
          <a:prstGeom prst="straightConnector1">
            <a:avLst/>
          </a:prstGeom>
          <a:noFill/>
          <a:ln cap="flat" cmpd="sng" w="9525">
            <a:solidFill>
              <a:srgbClr val="20786F"/>
            </a:solidFill>
            <a:prstDash val="solid"/>
            <a:round/>
            <a:headEnd len="med" w="med" type="none"/>
            <a:tailEnd len="med" w="med" type="triangle"/>
          </a:ln>
        </p:spPr>
      </p:cxnSp>
      <p:cxnSp>
        <p:nvCxnSpPr>
          <p:cNvPr id="116" name="Google Shape;116;p15"/>
          <p:cNvCxnSpPr>
            <a:stCxn id="114" idx="6"/>
            <a:endCxn id="113" idx="1"/>
          </p:cNvCxnSpPr>
          <p:nvPr/>
        </p:nvCxnSpPr>
        <p:spPr>
          <a:xfrm>
            <a:off x="6321450" y="2278050"/>
            <a:ext cx="395700" cy="0"/>
          </a:xfrm>
          <a:prstGeom prst="straightConnector1">
            <a:avLst/>
          </a:prstGeom>
          <a:noFill/>
          <a:ln cap="flat" cmpd="sng" w="9525">
            <a:solidFill>
              <a:srgbClr val="20786F"/>
            </a:solidFill>
            <a:prstDash val="solid"/>
            <a:round/>
            <a:headEnd len="med" w="med" type="none"/>
            <a:tailEnd len="med" w="med" type="triangle"/>
          </a:ln>
        </p:spPr>
      </p:cxnSp>
      <p:cxnSp>
        <p:nvCxnSpPr>
          <p:cNvPr id="117" name="Google Shape;117;p15"/>
          <p:cNvCxnSpPr>
            <a:stCxn id="114" idx="4"/>
            <a:endCxn id="110" idx="0"/>
          </p:cNvCxnSpPr>
          <p:nvPr/>
        </p:nvCxnSpPr>
        <p:spPr>
          <a:xfrm flipH="1">
            <a:off x="3342000" y="3180750"/>
            <a:ext cx="1230000" cy="158100"/>
          </a:xfrm>
          <a:prstGeom prst="straightConnector1">
            <a:avLst/>
          </a:prstGeom>
          <a:noFill/>
          <a:ln cap="flat" cmpd="sng" w="9525">
            <a:solidFill>
              <a:srgbClr val="1F776E"/>
            </a:solidFill>
            <a:prstDash val="solid"/>
            <a:round/>
            <a:headEnd len="med" w="med" type="none"/>
            <a:tailEnd len="med" w="med" type="triangle"/>
          </a:ln>
        </p:spPr>
      </p:cxnSp>
      <p:cxnSp>
        <p:nvCxnSpPr>
          <p:cNvPr id="118" name="Google Shape;118;p15"/>
          <p:cNvCxnSpPr>
            <a:stCxn id="114" idx="4"/>
            <a:endCxn id="111" idx="0"/>
          </p:cNvCxnSpPr>
          <p:nvPr/>
        </p:nvCxnSpPr>
        <p:spPr>
          <a:xfrm>
            <a:off x="4572000" y="3180750"/>
            <a:ext cx="1295700" cy="199800"/>
          </a:xfrm>
          <a:prstGeom prst="straightConnector1">
            <a:avLst/>
          </a:prstGeom>
          <a:noFill/>
          <a:ln cap="flat" cmpd="sng" w="9525">
            <a:solidFill>
              <a:srgbClr val="20786F"/>
            </a:solidFill>
            <a:prstDash val="solid"/>
            <a:round/>
            <a:headEnd len="med" w="med" type="none"/>
            <a:tailEnd len="med" w="med" type="triangle"/>
          </a:ln>
        </p:spPr>
      </p:cxnSp>
      <p:sp>
        <p:nvSpPr>
          <p:cNvPr id="119" name="Google Shape;119;p15"/>
          <p:cNvSpPr/>
          <p:nvPr/>
        </p:nvSpPr>
        <p:spPr>
          <a:xfrm>
            <a:off x="322825" y="3035150"/>
            <a:ext cx="2426100" cy="1805400"/>
          </a:xfrm>
          <a:prstGeom prst="ellipse">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1F776E"/>
                </a:solidFill>
                <a:latin typeface="Roboto"/>
                <a:ea typeface="Roboto"/>
                <a:cs typeface="Roboto"/>
                <a:sym typeface="Roboto"/>
              </a:rPr>
              <a:t>PolicyEngine benefit calculations</a:t>
            </a:r>
            <a:endParaRPr sz="300">
              <a:solidFill>
                <a:srgbClr val="1F776E"/>
              </a:solidFill>
              <a:latin typeface="Roboto"/>
              <a:ea typeface="Roboto"/>
              <a:cs typeface="Roboto"/>
              <a:sym typeface="Roboto"/>
            </a:endParaRPr>
          </a:p>
        </p:txBody>
      </p:sp>
      <p:sp>
        <p:nvSpPr>
          <p:cNvPr id="120" name="Google Shape;120;p15"/>
          <p:cNvSpPr/>
          <p:nvPr/>
        </p:nvSpPr>
        <p:spPr>
          <a:xfrm>
            <a:off x="6192837" y="3035150"/>
            <a:ext cx="2851500" cy="1805400"/>
          </a:xfrm>
          <a:prstGeom prst="ellipse">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1F776E"/>
                </a:solidFill>
                <a:latin typeface="Roboto"/>
                <a:ea typeface="Roboto"/>
                <a:cs typeface="Roboto"/>
                <a:sym typeface="Roboto"/>
              </a:rPr>
              <a:t>PolicyEngine reform simulations</a:t>
            </a:r>
            <a:endParaRPr sz="1800">
              <a:solidFill>
                <a:srgbClr val="1F776E"/>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6"/>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latin typeface="Roboto Serif"/>
                <a:ea typeface="Roboto Serif"/>
                <a:cs typeface="Roboto Serif"/>
                <a:sym typeface="Roboto Serif"/>
              </a:rPr>
              <a:t>PolicyEngine:</a:t>
            </a:r>
            <a:r>
              <a:rPr lang="en" sz="2800">
                <a:latin typeface="Roboto Serif"/>
                <a:ea typeface="Roboto Serif"/>
                <a:cs typeface="Roboto Serif"/>
                <a:sym typeface="Roboto Serif"/>
              </a:rPr>
              <a:t> comprehensive &amp; accessible</a:t>
            </a:r>
            <a:endParaRPr sz="3400">
              <a:latin typeface="Roboto Serif"/>
              <a:ea typeface="Roboto Serif"/>
              <a:cs typeface="Roboto Serif"/>
              <a:sym typeface="Roboto Serif"/>
            </a:endParaRPr>
          </a:p>
        </p:txBody>
      </p:sp>
      <p:pic>
        <p:nvPicPr>
          <p:cNvPr id="126" name="Google Shape;126;p16"/>
          <p:cNvPicPr preferRelativeResize="0"/>
          <p:nvPr/>
        </p:nvPicPr>
        <p:blipFill>
          <a:blip r:embed="rId3">
            <a:alphaModFix/>
          </a:blip>
          <a:stretch>
            <a:fillRect/>
          </a:stretch>
        </p:blipFill>
        <p:spPr>
          <a:xfrm>
            <a:off x="1567875" y="1264425"/>
            <a:ext cx="6030139" cy="378947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7"/>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Users Across Ideology &amp; Domain Use</a:t>
            </a:r>
            <a:r>
              <a:rPr lang="en" sz="2800"/>
              <a:t> PolicyEngine</a:t>
            </a:r>
            <a:endParaRPr sz="2800"/>
          </a:p>
        </p:txBody>
      </p:sp>
      <p:pic>
        <p:nvPicPr>
          <p:cNvPr id="132" name="Google Shape;132;p17"/>
          <p:cNvPicPr preferRelativeResize="0"/>
          <p:nvPr/>
        </p:nvPicPr>
        <p:blipFill>
          <a:blip r:embed="rId3">
            <a:alphaModFix/>
          </a:blip>
          <a:stretch>
            <a:fillRect/>
          </a:stretch>
        </p:blipFill>
        <p:spPr>
          <a:xfrm>
            <a:off x="163350" y="1672625"/>
            <a:ext cx="8839204" cy="292626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18"/>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latin typeface="Roboto Serif"/>
                <a:ea typeface="Roboto Serif"/>
                <a:cs typeface="Roboto Serif"/>
                <a:sym typeface="Roboto Serif"/>
              </a:rPr>
              <a:t>Three Pillars of a Tax-Benefit Model</a:t>
            </a:r>
            <a:endParaRPr sz="3000">
              <a:latin typeface="Roboto Serif"/>
              <a:ea typeface="Roboto Serif"/>
              <a:cs typeface="Roboto Serif"/>
              <a:sym typeface="Roboto Serif"/>
            </a:endParaRPr>
          </a:p>
        </p:txBody>
      </p:sp>
      <p:sp>
        <p:nvSpPr>
          <p:cNvPr id="138" name="Google Shape;138;p18"/>
          <p:cNvSpPr/>
          <p:nvPr/>
        </p:nvSpPr>
        <p:spPr>
          <a:xfrm>
            <a:off x="466425" y="1445675"/>
            <a:ext cx="2583600" cy="3112200"/>
          </a:xfrm>
          <a:prstGeom prst="rect">
            <a:avLst/>
          </a:prstGeom>
          <a:solidFill>
            <a:srgbClr val="227773">
              <a:alpha val="7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600">
                <a:solidFill>
                  <a:srgbClr val="FFFFFF"/>
                </a:solidFill>
                <a:latin typeface="Roboto"/>
                <a:ea typeface="Roboto"/>
                <a:cs typeface="Roboto"/>
                <a:sym typeface="Roboto"/>
              </a:rPr>
              <a:t>Rules</a:t>
            </a:r>
            <a:endParaRPr sz="3600">
              <a:solidFill>
                <a:srgbClr val="FFFFFF"/>
              </a:solidFill>
              <a:latin typeface="Roboto"/>
              <a:ea typeface="Roboto"/>
              <a:cs typeface="Roboto"/>
              <a:sym typeface="Roboto"/>
            </a:endParaRPr>
          </a:p>
        </p:txBody>
      </p:sp>
      <p:sp>
        <p:nvSpPr>
          <p:cNvPr id="139" name="Google Shape;139;p18"/>
          <p:cNvSpPr/>
          <p:nvPr/>
        </p:nvSpPr>
        <p:spPr>
          <a:xfrm>
            <a:off x="3291150" y="1445675"/>
            <a:ext cx="2583600" cy="3112200"/>
          </a:xfrm>
          <a:prstGeom prst="rect">
            <a:avLst/>
          </a:prstGeom>
          <a:solidFill>
            <a:srgbClr val="227773">
              <a:alpha val="8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600">
                <a:solidFill>
                  <a:srgbClr val="FFFFFF"/>
                </a:solidFill>
                <a:latin typeface="Roboto"/>
                <a:ea typeface="Roboto"/>
                <a:cs typeface="Roboto"/>
                <a:sym typeface="Roboto"/>
              </a:rPr>
              <a:t>Dynamics</a:t>
            </a:r>
            <a:endParaRPr sz="3600">
              <a:solidFill>
                <a:srgbClr val="FFFFFF"/>
              </a:solidFill>
              <a:latin typeface="Roboto"/>
              <a:ea typeface="Roboto"/>
              <a:cs typeface="Roboto"/>
              <a:sym typeface="Roboto"/>
            </a:endParaRPr>
          </a:p>
        </p:txBody>
      </p:sp>
      <p:sp>
        <p:nvSpPr>
          <p:cNvPr id="140" name="Google Shape;140;p18"/>
          <p:cNvSpPr/>
          <p:nvPr/>
        </p:nvSpPr>
        <p:spPr>
          <a:xfrm>
            <a:off x="6115875" y="1445675"/>
            <a:ext cx="2583600" cy="3112200"/>
          </a:xfrm>
          <a:prstGeom prst="rect">
            <a:avLst/>
          </a:prstGeom>
          <a:solidFill>
            <a:srgbClr val="22777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600">
                <a:solidFill>
                  <a:srgbClr val="FFFFFF"/>
                </a:solidFill>
                <a:latin typeface="Roboto"/>
                <a:ea typeface="Roboto"/>
                <a:cs typeface="Roboto"/>
                <a:sym typeface="Roboto"/>
              </a:rPr>
              <a:t>Data</a:t>
            </a:r>
            <a:endParaRPr sz="3600">
              <a:solidFill>
                <a:srgbClr val="FFFFFF"/>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9"/>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100">
                <a:latin typeface="Roboto Serif"/>
                <a:ea typeface="Roboto Serif"/>
                <a:cs typeface="Roboto Serif"/>
                <a:sym typeface="Roboto Serif"/>
              </a:rPr>
              <a:t>Microsimulation Rests on All Three</a:t>
            </a:r>
            <a:endParaRPr sz="3100">
              <a:latin typeface="Roboto Serif"/>
              <a:ea typeface="Roboto Serif"/>
              <a:cs typeface="Roboto Serif"/>
              <a:sym typeface="Roboto Serif"/>
            </a:endParaRPr>
          </a:p>
        </p:txBody>
      </p:sp>
      <p:graphicFrame>
        <p:nvGraphicFramePr>
          <p:cNvPr id="146" name="Google Shape;146;p19"/>
          <p:cNvGraphicFramePr/>
          <p:nvPr/>
        </p:nvGraphicFramePr>
        <p:xfrm>
          <a:off x="493213" y="2225200"/>
          <a:ext cx="3000000" cy="3000000"/>
        </p:xfrm>
        <a:graphic>
          <a:graphicData uri="http://schemas.openxmlformats.org/drawingml/2006/table">
            <a:tbl>
              <a:tblPr>
                <a:noFill/>
                <a:tableStyleId>{BA784BAA-DDBA-4395-B651-B70E84FFE481}</a:tableStyleId>
              </a:tblPr>
              <a:tblGrid>
                <a:gridCol w="1027775"/>
                <a:gridCol w="1027775"/>
              </a:tblGrid>
              <a:tr h="609575">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Gross income</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00000"/>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 kids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00000"/>
                    </a:solidFill>
                  </a:tcPr>
                </a:tc>
              </a:tr>
              <a:tr h="396200">
                <a:tc>
                  <a:txBody>
                    <a:bodyPr/>
                    <a:lstStyle/>
                    <a:p>
                      <a:pPr indent="0" lvl="0" marL="0" rtl="0" algn="ctr">
                        <a:spcBef>
                          <a:spcPts val="0"/>
                        </a:spcBef>
                        <a:spcAft>
                          <a:spcPts val="0"/>
                        </a:spcAft>
                        <a:buNone/>
                      </a:pPr>
                      <a:r>
                        <a:rPr lang="en">
                          <a:latin typeface="Roboto"/>
                          <a:ea typeface="Roboto"/>
                          <a:cs typeface="Roboto"/>
                          <a:sym typeface="Roboto"/>
                        </a:rPr>
                        <a:t>$100,000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lang="en">
                          <a:latin typeface="Roboto"/>
                          <a:ea typeface="Roboto"/>
                          <a:cs typeface="Roboto"/>
                          <a:sym typeface="Roboto"/>
                        </a:rPr>
                        <a:t>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F3F3F3"/>
                    </a:solidFill>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0"/>
          <p:cNvSpPr txBox="1"/>
          <p:nvPr>
            <p:ph idx="1" type="body"/>
          </p:nvPr>
        </p:nvSpPr>
        <p:spPr>
          <a:xfrm>
            <a:off x="2548775" y="1827075"/>
            <a:ext cx="1027800" cy="3981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lang="en" sz="1700">
                <a:solidFill>
                  <a:srgbClr val="666666"/>
                </a:solidFill>
              </a:rPr>
              <a:t>Baseline</a:t>
            </a:r>
            <a:endParaRPr sz="1700">
              <a:solidFill>
                <a:srgbClr val="666666"/>
              </a:solidFill>
            </a:endParaRPr>
          </a:p>
        </p:txBody>
      </p:sp>
      <p:sp>
        <p:nvSpPr>
          <p:cNvPr id="152" name="Google Shape;152;p20"/>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100">
                <a:latin typeface="Roboto Serif"/>
                <a:ea typeface="Roboto Serif"/>
                <a:cs typeface="Roboto Serif"/>
                <a:sym typeface="Roboto Serif"/>
              </a:rPr>
              <a:t>Microsimulation</a:t>
            </a:r>
            <a:endParaRPr sz="3100">
              <a:latin typeface="Roboto Serif"/>
              <a:ea typeface="Roboto Serif"/>
              <a:cs typeface="Roboto Serif"/>
              <a:sym typeface="Roboto Serif"/>
            </a:endParaRPr>
          </a:p>
        </p:txBody>
      </p:sp>
      <p:graphicFrame>
        <p:nvGraphicFramePr>
          <p:cNvPr id="153" name="Google Shape;153;p20"/>
          <p:cNvGraphicFramePr/>
          <p:nvPr/>
        </p:nvGraphicFramePr>
        <p:xfrm>
          <a:off x="493213" y="2225200"/>
          <a:ext cx="3000000" cy="3000000"/>
        </p:xfrm>
        <a:graphic>
          <a:graphicData uri="http://schemas.openxmlformats.org/drawingml/2006/table">
            <a:tbl>
              <a:tblPr>
                <a:noFill/>
                <a:tableStyleId>{BA784BAA-DDBA-4395-B651-B70E84FFE481}</a:tableStyleId>
              </a:tblPr>
              <a:tblGrid>
                <a:gridCol w="1027775"/>
                <a:gridCol w="1027775"/>
                <a:gridCol w="1027775"/>
              </a:tblGrid>
              <a:tr h="609575">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Gross income</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00000"/>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 kids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00000"/>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Taxes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666666"/>
                    </a:solidFill>
                  </a:tcPr>
                </a:tc>
              </a:tr>
              <a:tr h="396200">
                <a:tc>
                  <a:txBody>
                    <a:bodyPr/>
                    <a:lstStyle/>
                    <a:p>
                      <a:pPr indent="0" lvl="0" marL="0" rtl="0" algn="ctr">
                        <a:spcBef>
                          <a:spcPts val="0"/>
                        </a:spcBef>
                        <a:spcAft>
                          <a:spcPts val="0"/>
                        </a:spcAft>
                        <a:buNone/>
                      </a:pPr>
                      <a:r>
                        <a:rPr lang="en">
                          <a:latin typeface="Roboto"/>
                          <a:ea typeface="Roboto"/>
                          <a:cs typeface="Roboto"/>
                          <a:sym typeface="Roboto"/>
                        </a:rPr>
                        <a:t>$100,000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$21,000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F3F3F3"/>
                    </a:solidFill>
                  </a:tcPr>
                </a:tc>
              </a:tr>
            </a:tbl>
          </a:graphicData>
        </a:graphic>
      </p:graphicFrame>
      <p:sp>
        <p:nvSpPr>
          <p:cNvPr id="154" name="Google Shape;154;p20"/>
          <p:cNvSpPr/>
          <p:nvPr/>
        </p:nvSpPr>
        <p:spPr>
          <a:xfrm>
            <a:off x="466425" y="1369475"/>
            <a:ext cx="2583600" cy="361200"/>
          </a:xfrm>
          <a:prstGeom prst="rect">
            <a:avLst/>
          </a:prstGeom>
          <a:solidFill>
            <a:srgbClr val="227773">
              <a:alpha val="7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Rules</a:t>
            </a:r>
            <a:endParaRPr sz="1800">
              <a:solidFill>
                <a:srgbClr val="FFFFFF"/>
              </a:solidFill>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1"/>
          <p:cNvSpPr txBox="1"/>
          <p:nvPr>
            <p:ph idx="1" type="body"/>
          </p:nvPr>
        </p:nvSpPr>
        <p:spPr>
          <a:xfrm>
            <a:off x="2548775" y="1827075"/>
            <a:ext cx="1027800" cy="3981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lang="en" sz="1700">
                <a:solidFill>
                  <a:srgbClr val="666666"/>
                </a:solidFill>
              </a:rPr>
              <a:t>Baseline</a:t>
            </a:r>
            <a:endParaRPr sz="1700">
              <a:solidFill>
                <a:srgbClr val="666666"/>
              </a:solidFill>
            </a:endParaRPr>
          </a:p>
        </p:txBody>
      </p:sp>
      <p:sp>
        <p:nvSpPr>
          <p:cNvPr id="160" name="Google Shape;160;p21"/>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100">
                <a:latin typeface="Roboto Serif"/>
                <a:ea typeface="Roboto Serif"/>
                <a:cs typeface="Roboto Serif"/>
                <a:sym typeface="Roboto Serif"/>
              </a:rPr>
              <a:t>Microsimulation</a:t>
            </a:r>
            <a:endParaRPr sz="3100">
              <a:latin typeface="Roboto Serif"/>
              <a:ea typeface="Roboto Serif"/>
              <a:cs typeface="Roboto Serif"/>
              <a:sym typeface="Roboto Serif"/>
            </a:endParaRPr>
          </a:p>
        </p:txBody>
      </p:sp>
      <p:graphicFrame>
        <p:nvGraphicFramePr>
          <p:cNvPr id="161" name="Google Shape;161;p21"/>
          <p:cNvGraphicFramePr/>
          <p:nvPr/>
        </p:nvGraphicFramePr>
        <p:xfrm>
          <a:off x="493213" y="2225200"/>
          <a:ext cx="3000000" cy="3000000"/>
        </p:xfrm>
        <a:graphic>
          <a:graphicData uri="http://schemas.openxmlformats.org/drawingml/2006/table">
            <a:tbl>
              <a:tblPr>
                <a:noFill/>
                <a:tableStyleId>{BA784BAA-DDBA-4395-B651-B70E84FFE481}</a:tableStyleId>
              </a:tblPr>
              <a:tblGrid>
                <a:gridCol w="1027775"/>
                <a:gridCol w="1027775"/>
                <a:gridCol w="1027775"/>
                <a:gridCol w="1027775"/>
              </a:tblGrid>
              <a:tr h="609575">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Gross income</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00000"/>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 kids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00000"/>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Taxes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666666"/>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Taxes </a:t>
                      </a:r>
                      <a:r>
                        <a:rPr i="1" lang="en" sz="1200">
                          <a:solidFill>
                            <a:srgbClr val="FFFFFF"/>
                          </a:solidFill>
                          <a:latin typeface="Roboto"/>
                          <a:ea typeface="Roboto"/>
                          <a:cs typeface="Roboto"/>
                          <a:sym typeface="Roboto"/>
                        </a:rPr>
                        <a:t>Static</a:t>
                      </a:r>
                      <a:endParaRPr i="1" sz="1200">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B5394"/>
                    </a:solidFill>
                  </a:tcPr>
                </a:tc>
              </a:tr>
              <a:tr h="396200">
                <a:tc>
                  <a:txBody>
                    <a:bodyPr/>
                    <a:lstStyle/>
                    <a:p>
                      <a:pPr indent="0" lvl="0" marL="0" rtl="0" algn="ctr">
                        <a:spcBef>
                          <a:spcPts val="0"/>
                        </a:spcBef>
                        <a:spcAft>
                          <a:spcPts val="0"/>
                        </a:spcAft>
                        <a:buNone/>
                      </a:pPr>
                      <a:r>
                        <a:rPr lang="en">
                          <a:latin typeface="Roboto"/>
                          <a:ea typeface="Roboto"/>
                          <a:cs typeface="Roboto"/>
                          <a:sym typeface="Roboto"/>
                        </a:rPr>
                        <a:t>$100,000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lang="en">
                          <a:latin typeface="Roboto"/>
                          <a:ea typeface="Roboto"/>
                          <a:cs typeface="Roboto"/>
                          <a:sym typeface="Roboto"/>
                        </a:rPr>
                        <a:t>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lang="en">
                          <a:latin typeface="Roboto"/>
                          <a:ea typeface="Roboto"/>
                          <a:cs typeface="Roboto"/>
                          <a:sym typeface="Roboto"/>
                        </a:rPr>
                        <a:t>$21,000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latin typeface="Roboto"/>
                          <a:ea typeface="Roboto"/>
                          <a:cs typeface="Roboto"/>
                          <a:sym typeface="Roboto"/>
                        </a:rPr>
                        <a:t>$20,000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r>
            </a:tbl>
          </a:graphicData>
        </a:graphic>
      </p:graphicFrame>
      <p:sp>
        <p:nvSpPr>
          <p:cNvPr id="162" name="Google Shape;162;p21"/>
          <p:cNvSpPr txBox="1"/>
          <p:nvPr>
            <p:ph idx="1" type="body"/>
          </p:nvPr>
        </p:nvSpPr>
        <p:spPr>
          <a:xfrm>
            <a:off x="3576575" y="1827075"/>
            <a:ext cx="1027800" cy="3981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lang="en" sz="1700">
                <a:solidFill>
                  <a:srgbClr val="3D85C6"/>
                </a:solidFill>
              </a:rPr>
              <a:t>Reform</a:t>
            </a:r>
            <a:endParaRPr sz="1700">
              <a:solidFill>
                <a:srgbClr val="6AA84F"/>
              </a:solidFill>
            </a:endParaRPr>
          </a:p>
        </p:txBody>
      </p:sp>
      <p:sp>
        <p:nvSpPr>
          <p:cNvPr id="163" name="Google Shape;163;p21"/>
          <p:cNvSpPr/>
          <p:nvPr/>
        </p:nvSpPr>
        <p:spPr>
          <a:xfrm>
            <a:off x="466425" y="1369475"/>
            <a:ext cx="2583600" cy="361200"/>
          </a:xfrm>
          <a:prstGeom prst="rect">
            <a:avLst/>
          </a:prstGeom>
          <a:solidFill>
            <a:srgbClr val="227773">
              <a:alpha val="7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Rules</a:t>
            </a:r>
            <a:endParaRPr sz="1800">
              <a:solidFill>
                <a:srgbClr val="FFFFFF"/>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2"/>
          <p:cNvSpPr txBox="1"/>
          <p:nvPr>
            <p:ph idx="1" type="body"/>
          </p:nvPr>
        </p:nvSpPr>
        <p:spPr>
          <a:xfrm>
            <a:off x="2548775" y="1827075"/>
            <a:ext cx="1027800" cy="3981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lang="en" sz="1700">
                <a:solidFill>
                  <a:srgbClr val="666666"/>
                </a:solidFill>
              </a:rPr>
              <a:t>Baseline</a:t>
            </a:r>
            <a:endParaRPr sz="1700">
              <a:solidFill>
                <a:srgbClr val="666666"/>
              </a:solidFill>
            </a:endParaRPr>
          </a:p>
        </p:txBody>
      </p:sp>
      <p:sp>
        <p:nvSpPr>
          <p:cNvPr id="169" name="Google Shape;169;p22"/>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100">
                <a:latin typeface="Roboto Serif"/>
                <a:ea typeface="Roboto Serif"/>
                <a:cs typeface="Roboto Serif"/>
                <a:sym typeface="Roboto Serif"/>
              </a:rPr>
              <a:t>Microsimulation</a:t>
            </a:r>
            <a:endParaRPr sz="3100">
              <a:latin typeface="Roboto Serif"/>
              <a:ea typeface="Roboto Serif"/>
              <a:cs typeface="Roboto Serif"/>
              <a:sym typeface="Roboto Serif"/>
            </a:endParaRPr>
          </a:p>
        </p:txBody>
      </p:sp>
      <p:graphicFrame>
        <p:nvGraphicFramePr>
          <p:cNvPr id="170" name="Google Shape;170;p22"/>
          <p:cNvGraphicFramePr/>
          <p:nvPr/>
        </p:nvGraphicFramePr>
        <p:xfrm>
          <a:off x="493213" y="2225200"/>
          <a:ext cx="3000000" cy="3000000"/>
        </p:xfrm>
        <a:graphic>
          <a:graphicData uri="http://schemas.openxmlformats.org/drawingml/2006/table">
            <a:tbl>
              <a:tblPr>
                <a:noFill/>
                <a:tableStyleId>{BA784BAA-DDBA-4395-B651-B70E84FFE481}</a:tableStyleId>
              </a:tblPr>
              <a:tblGrid>
                <a:gridCol w="1027775"/>
                <a:gridCol w="1027775"/>
                <a:gridCol w="1027775"/>
                <a:gridCol w="1027775"/>
                <a:gridCol w="1027775"/>
              </a:tblGrid>
              <a:tr h="609575">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Gross income</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00000"/>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 kids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00000"/>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Taxes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666666"/>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Taxes </a:t>
                      </a:r>
                      <a:r>
                        <a:rPr i="1" lang="en" sz="1200">
                          <a:solidFill>
                            <a:srgbClr val="FFFFFF"/>
                          </a:solidFill>
                          <a:latin typeface="Roboto"/>
                          <a:ea typeface="Roboto"/>
                          <a:cs typeface="Roboto"/>
                          <a:sym typeface="Roboto"/>
                        </a:rPr>
                        <a:t>Static</a:t>
                      </a:r>
                      <a:endParaRPr i="1" sz="1200">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B5394"/>
                    </a:solidFill>
                  </a:tcPr>
                </a:tc>
                <a:tc>
                  <a:txBody>
                    <a:bodyPr/>
                    <a:lstStyle/>
                    <a:p>
                      <a:pPr indent="0" lvl="0" marL="0" rtl="0" algn="ctr">
                        <a:spcBef>
                          <a:spcPts val="0"/>
                        </a:spcBef>
                        <a:spcAft>
                          <a:spcPts val="0"/>
                        </a:spcAft>
                        <a:buNone/>
                      </a:pPr>
                      <a:r>
                        <a:rPr lang="en">
                          <a:solidFill>
                            <a:schemeClr val="lt1"/>
                          </a:solidFill>
                          <a:latin typeface="Roboto"/>
                          <a:ea typeface="Roboto"/>
                          <a:cs typeface="Roboto"/>
                          <a:sym typeface="Roboto"/>
                        </a:rPr>
                        <a:t>Δ earnings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B5394"/>
                    </a:solidFill>
                  </a:tcPr>
                </a:tc>
              </a:tr>
              <a:tr h="396200">
                <a:tc>
                  <a:txBody>
                    <a:bodyPr/>
                    <a:lstStyle/>
                    <a:p>
                      <a:pPr indent="0" lvl="0" marL="0" rtl="0" algn="ctr">
                        <a:spcBef>
                          <a:spcPts val="0"/>
                        </a:spcBef>
                        <a:spcAft>
                          <a:spcPts val="0"/>
                        </a:spcAft>
                        <a:buNone/>
                      </a:pPr>
                      <a:r>
                        <a:rPr lang="en">
                          <a:latin typeface="Roboto"/>
                          <a:ea typeface="Roboto"/>
                          <a:cs typeface="Roboto"/>
                          <a:sym typeface="Roboto"/>
                        </a:rPr>
                        <a:t>$100,000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lang="en">
                          <a:latin typeface="Roboto"/>
                          <a:ea typeface="Roboto"/>
                          <a:cs typeface="Roboto"/>
                          <a:sym typeface="Roboto"/>
                        </a:rPr>
                        <a:t>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lang="en">
                          <a:latin typeface="Roboto"/>
                          <a:ea typeface="Roboto"/>
                          <a:cs typeface="Roboto"/>
                          <a:sym typeface="Roboto"/>
                        </a:rPr>
                        <a:t>$21,000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latin typeface="Roboto"/>
                          <a:ea typeface="Roboto"/>
                          <a:cs typeface="Roboto"/>
                          <a:sym typeface="Roboto"/>
                        </a:rPr>
                        <a:t>$20,000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+$700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r>
            </a:tbl>
          </a:graphicData>
        </a:graphic>
      </p:graphicFrame>
      <p:sp>
        <p:nvSpPr>
          <p:cNvPr id="171" name="Google Shape;171;p22"/>
          <p:cNvSpPr txBox="1"/>
          <p:nvPr>
            <p:ph idx="1" type="body"/>
          </p:nvPr>
        </p:nvSpPr>
        <p:spPr>
          <a:xfrm>
            <a:off x="3576575" y="1827075"/>
            <a:ext cx="2055600" cy="3981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lang="en" sz="1700">
                <a:solidFill>
                  <a:srgbClr val="3D85C6"/>
                </a:solidFill>
              </a:rPr>
              <a:t>Reform</a:t>
            </a:r>
            <a:endParaRPr sz="1700">
              <a:solidFill>
                <a:srgbClr val="3D85C6"/>
              </a:solidFill>
            </a:endParaRPr>
          </a:p>
        </p:txBody>
      </p:sp>
      <p:sp>
        <p:nvSpPr>
          <p:cNvPr id="172" name="Google Shape;172;p22"/>
          <p:cNvSpPr/>
          <p:nvPr/>
        </p:nvSpPr>
        <p:spPr>
          <a:xfrm>
            <a:off x="466425" y="1369475"/>
            <a:ext cx="2583600" cy="361200"/>
          </a:xfrm>
          <a:prstGeom prst="rect">
            <a:avLst/>
          </a:prstGeom>
          <a:solidFill>
            <a:srgbClr val="227773">
              <a:alpha val="7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Rules</a:t>
            </a:r>
            <a:endParaRPr sz="1800">
              <a:solidFill>
                <a:srgbClr val="FFFFFF"/>
              </a:solidFill>
              <a:latin typeface="Roboto"/>
              <a:ea typeface="Roboto"/>
              <a:cs typeface="Roboto"/>
              <a:sym typeface="Roboto"/>
            </a:endParaRPr>
          </a:p>
        </p:txBody>
      </p:sp>
      <p:sp>
        <p:nvSpPr>
          <p:cNvPr id="173" name="Google Shape;173;p22"/>
          <p:cNvSpPr/>
          <p:nvPr/>
        </p:nvSpPr>
        <p:spPr>
          <a:xfrm>
            <a:off x="3312575" y="1369475"/>
            <a:ext cx="2583600" cy="361200"/>
          </a:xfrm>
          <a:prstGeom prst="rect">
            <a:avLst/>
          </a:prstGeom>
          <a:solidFill>
            <a:srgbClr val="227773">
              <a:alpha val="8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Dynamics</a:t>
            </a:r>
            <a:endParaRPr sz="1800">
              <a:solidFill>
                <a:srgbClr val="FFFFFF"/>
              </a:solidFill>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3"/>
          <p:cNvSpPr txBox="1"/>
          <p:nvPr>
            <p:ph idx="1" type="body"/>
          </p:nvPr>
        </p:nvSpPr>
        <p:spPr>
          <a:xfrm>
            <a:off x="2548775" y="1827075"/>
            <a:ext cx="1027800" cy="3981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lang="en" sz="1700">
                <a:solidFill>
                  <a:srgbClr val="666666"/>
                </a:solidFill>
              </a:rPr>
              <a:t>Baseline</a:t>
            </a:r>
            <a:endParaRPr sz="1700">
              <a:solidFill>
                <a:srgbClr val="666666"/>
              </a:solidFill>
            </a:endParaRPr>
          </a:p>
        </p:txBody>
      </p:sp>
      <p:sp>
        <p:nvSpPr>
          <p:cNvPr id="179" name="Google Shape;179;p23"/>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100">
                <a:latin typeface="Roboto Serif"/>
                <a:ea typeface="Roboto Serif"/>
                <a:cs typeface="Roboto Serif"/>
                <a:sym typeface="Roboto Serif"/>
              </a:rPr>
              <a:t>Microsimulation</a:t>
            </a:r>
            <a:endParaRPr sz="3100">
              <a:latin typeface="Roboto Serif"/>
              <a:ea typeface="Roboto Serif"/>
              <a:cs typeface="Roboto Serif"/>
              <a:sym typeface="Roboto Serif"/>
            </a:endParaRPr>
          </a:p>
        </p:txBody>
      </p:sp>
      <p:graphicFrame>
        <p:nvGraphicFramePr>
          <p:cNvPr id="180" name="Google Shape;180;p23"/>
          <p:cNvGraphicFramePr/>
          <p:nvPr/>
        </p:nvGraphicFramePr>
        <p:xfrm>
          <a:off x="493213" y="2225200"/>
          <a:ext cx="3000000" cy="3000000"/>
        </p:xfrm>
        <a:graphic>
          <a:graphicData uri="http://schemas.openxmlformats.org/drawingml/2006/table">
            <a:tbl>
              <a:tblPr>
                <a:noFill/>
                <a:tableStyleId>{BA784BAA-DDBA-4395-B651-B70E84FFE481}</a:tableStyleId>
              </a:tblPr>
              <a:tblGrid>
                <a:gridCol w="1027775"/>
                <a:gridCol w="1027775"/>
                <a:gridCol w="1027775"/>
                <a:gridCol w="1027775"/>
                <a:gridCol w="1027775"/>
                <a:gridCol w="1027775"/>
              </a:tblGrid>
              <a:tr h="609575">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Gross income</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00000"/>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 kids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00000"/>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Taxes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666666"/>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Taxes </a:t>
                      </a:r>
                      <a:r>
                        <a:rPr i="1" lang="en" sz="1200">
                          <a:solidFill>
                            <a:srgbClr val="FFFFFF"/>
                          </a:solidFill>
                          <a:latin typeface="Roboto"/>
                          <a:ea typeface="Roboto"/>
                          <a:cs typeface="Roboto"/>
                          <a:sym typeface="Roboto"/>
                        </a:rPr>
                        <a:t>Static</a:t>
                      </a:r>
                      <a:endParaRPr i="1" sz="1200">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B5394"/>
                    </a:solidFill>
                  </a:tcPr>
                </a:tc>
                <a:tc>
                  <a:txBody>
                    <a:bodyPr/>
                    <a:lstStyle/>
                    <a:p>
                      <a:pPr indent="0" lvl="0" marL="0" rtl="0" algn="ctr">
                        <a:spcBef>
                          <a:spcPts val="0"/>
                        </a:spcBef>
                        <a:spcAft>
                          <a:spcPts val="0"/>
                        </a:spcAft>
                        <a:buNone/>
                      </a:pPr>
                      <a:r>
                        <a:rPr lang="en">
                          <a:solidFill>
                            <a:schemeClr val="lt1"/>
                          </a:solidFill>
                          <a:latin typeface="Roboto"/>
                          <a:ea typeface="Roboto"/>
                          <a:cs typeface="Roboto"/>
                          <a:sym typeface="Roboto"/>
                        </a:rPr>
                        <a:t>Δ </a:t>
                      </a:r>
                      <a:r>
                        <a:rPr lang="en">
                          <a:solidFill>
                            <a:schemeClr val="lt1"/>
                          </a:solidFill>
                          <a:latin typeface="Roboto"/>
                          <a:ea typeface="Roboto"/>
                          <a:cs typeface="Roboto"/>
                          <a:sym typeface="Roboto"/>
                        </a:rPr>
                        <a:t>earnings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B5394"/>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Tax</a:t>
                      </a:r>
                      <a:br>
                        <a:rPr lang="en">
                          <a:solidFill>
                            <a:srgbClr val="FFFFFF"/>
                          </a:solidFill>
                          <a:latin typeface="Roboto"/>
                          <a:ea typeface="Roboto"/>
                          <a:cs typeface="Roboto"/>
                          <a:sym typeface="Roboto"/>
                        </a:rPr>
                      </a:br>
                      <a:r>
                        <a:rPr i="1" lang="en" sz="1200">
                          <a:solidFill>
                            <a:srgbClr val="FFFFFF"/>
                          </a:solidFill>
                          <a:latin typeface="Roboto"/>
                          <a:ea typeface="Roboto"/>
                          <a:cs typeface="Roboto"/>
                          <a:sym typeface="Roboto"/>
                        </a:rPr>
                        <a:t>w/ behavior</a:t>
                      </a:r>
                      <a:endParaRPr i="1" sz="1200">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B5394"/>
                    </a:solidFill>
                  </a:tcPr>
                </a:tc>
              </a:tr>
              <a:tr h="396200">
                <a:tc>
                  <a:txBody>
                    <a:bodyPr/>
                    <a:lstStyle/>
                    <a:p>
                      <a:pPr indent="0" lvl="0" marL="0" rtl="0" algn="ctr">
                        <a:spcBef>
                          <a:spcPts val="0"/>
                        </a:spcBef>
                        <a:spcAft>
                          <a:spcPts val="0"/>
                        </a:spcAft>
                        <a:buNone/>
                      </a:pPr>
                      <a:r>
                        <a:rPr lang="en">
                          <a:latin typeface="Roboto"/>
                          <a:ea typeface="Roboto"/>
                          <a:cs typeface="Roboto"/>
                          <a:sym typeface="Roboto"/>
                        </a:rPr>
                        <a:t>$100,000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$21,000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latin typeface="Roboto"/>
                          <a:ea typeface="Roboto"/>
                          <a:cs typeface="Roboto"/>
                          <a:sym typeface="Roboto"/>
                        </a:rPr>
                        <a:t>$20,000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+$700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$20,150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r>
            </a:tbl>
          </a:graphicData>
        </a:graphic>
      </p:graphicFrame>
      <p:sp>
        <p:nvSpPr>
          <p:cNvPr id="181" name="Google Shape;181;p23"/>
          <p:cNvSpPr txBox="1"/>
          <p:nvPr>
            <p:ph idx="1" type="body"/>
          </p:nvPr>
        </p:nvSpPr>
        <p:spPr>
          <a:xfrm>
            <a:off x="3576575" y="1827075"/>
            <a:ext cx="3083400" cy="3981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lang="en" sz="1700">
                <a:solidFill>
                  <a:srgbClr val="3D85C6"/>
                </a:solidFill>
              </a:rPr>
              <a:t>Reform</a:t>
            </a:r>
            <a:endParaRPr sz="1700">
              <a:solidFill>
                <a:srgbClr val="3D85C6"/>
              </a:solidFill>
            </a:endParaRPr>
          </a:p>
        </p:txBody>
      </p:sp>
      <p:sp>
        <p:nvSpPr>
          <p:cNvPr id="182" name="Google Shape;182;p23"/>
          <p:cNvSpPr/>
          <p:nvPr/>
        </p:nvSpPr>
        <p:spPr>
          <a:xfrm>
            <a:off x="466425" y="1369475"/>
            <a:ext cx="2583600" cy="361200"/>
          </a:xfrm>
          <a:prstGeom prst="rect">
            <a:avLst/>
          </a:prstGeom>
          <a:solidFill>
            <a:srgbClr val="227773">
              <a:alpha val="7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Rules</a:t>
            </a:r>
            <a:endParaRPr sz="1800">
              <a:solidFill>
                <a:srgbClr val="FFFFFF"/>
              </a:solidFill>
              <a:latin typeface="Roboto"/>
              <a:ea typeface="Roboto"/>
              <a:cs typeface="Roboto"/>
              <a:sym typeface="Roboto"/>
            </a:endParaRPr>
          </a:p>
        </p:txBody>
      </p:sp>
      <p:sp>
        <p:nvSpPr>
          <p:cNvPr id="183" name="Google Shape;183;p23"/>
          <p:cNvSpPr/>
          <p:nvPr/>
        </p:nvSpPr>
        <p:spPr>
          <a:xfrm>
            <a:off x="3312575" y="1369475"/>
            <a:ext cx="2583600" cy="361200"/>
          </a:xfrm>
          <a:prstGeom prst="rect">
            <a:avLst/>
          </a:prstGeom>
          <a:solidFill>
            <a:srgbClr val="227773">
              <a:alpha val="8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Dynamics</a:t>
            </a:r>
            <a:endParaRPr sz="1800">
              <a:solidFill>
                <a:srgbClr val="FFFFFF"/>
              </a:solidFill>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4"/>
          <p:cNvSpPr txBox="1"/>
          <p:nvPr>
            <p:ph idx="1" type="body"/>
          </p:nvPr>
        </p:nvSpPr>
        <p:spPr>
          <a:xfrm>
            <a:off x="2548775" y="1827075"/>
            <a:ext cx="1027800" cy="3981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lang="en" sz="1700">
                <a:solidFill>
                  <a:srgbClr val="666666"/>
                </a:solidFill>
              </a:rPr>
              <a:t>Baseline</a:t>
            </a:r>
            <a:endParaRPr sz="1700">
              <a:solidFill>
                <a:srgbClr val="666666"/>
              </a:solidFill>
            </a:endParaRPr>
          </a:p>
        </p:txBody>
      </p:sp>
      <p:sp>
        <p:nvSpPr>
          <p:cNvPr id="189" name="Google Shape;189;p24"/>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100">
                <a:latin typeface="Roboto Serif"/>
                <a:ea typeface="Roboto Serif"/>
                <a:cs typeface="Roboto Serif"/>
                <a:sym typeface="Roboto Serif"/>
              </a:rPr>
              <a:t>Microsimulation</a:t>
            </a:r>
            <a:endParaRPr sz="3100">
              <a:latin typeface="Roboto Serif"/>
              <a:ea typeface="Roboto Serif"/>
              <a:cs typeface="Roboto Serif"/>
              <a:sym typeface="Roboto Serif"/>
            </a:endParaRPr>
          </a:p>
        </p:txBody>
      </p:sp>
      <p:graphicFrame>
        <p:nvGraphicFramePr>
          <p:cNvPr id="190" name="Google Shape;190;p24"/>
          <p:cNvGraphicFramePr/>
          <p:nvPr/>
        </p:nvGraphicFramePr>
        <p:xfrm>
          <a:off x="493213" y="2225200"/>
          <a:ext cx="3000000" cy="3000000"/>
        </p:xfrm>
        <a:graphic>
          <a:graphicData uri="http://schemas.openxmlformats.org/drawingml/2006/table">
            <a:tbl>
              <a:tblPr>
                <a:noFill/>
                <a:tableStyleId>{BA784BAA-DDBA-4395-B651-B70E84FFE481}</a:tableStyleId>
              </a:tblPr>
              <a:tblGrid>
                <a:gridCol w="1027775"/>
                <a:gridCol w="1027775"/>
                <a:gridCol w="1027775"/>
                <a:gridCol w="1027775"/>
                <a:gridCol w="1027775"/>
                <a:gridCol w="1027775"/>
                <a:gridCol w="1027775"/>
              </a:tblGrid>
              <a:tr h="609575">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Gross income</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00000"/>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 kids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00000"/>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Taxes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666666"/>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Taxes </a:t>
                      </a:r>
                      <a:r>
                        <a:rPr i="1" lang="en" sz="1200">
                          <a:solidFill>
                            <a:srgbClr val="FFFFFF"/>
                          </a:solidFill>
                          <a:latin typeface="Roboto"/>
                          <a:ea typeface="Roboto"/>
                          <a:cs typeface="Roboto"/>
                          <a:sym typeface="Roboto"/>
                        </a:rPr>
                        <a:t>Static</a:t>
                      </a:r>
                      <a:endParaRPr i="1" sz="1200">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B5394"/>
                    </a:solidFill>
                  </a:tcPr>
                </a:tc>
                <a:tc>
                  <a:txBody>
                    <a:bodyPr/>
                    <a:lstStyle/>
                    <a:p>
                      <a:pPr indent="0" lvl="0" marL="0" rtl="0" algn="ctr">
                        <a:spcBef>
                          <a:spcPts val="0"/>
                        </a:spcBef>
                        <a:spcAft>
                          <a:spcPts val="0"/>
                        </a:spcAft>
                        <a:buNone/>
                      </a:pPr>
                      <a:r>
                        <a:rPr lang="en">
                          <a:solidFill>
                            <a:schemeClr val="lt1"/>
                          </a:solidFill>
                          <a:latin typeface="Roboto"/>
                          <a:ea typeface="Roboto"/>
                          <a:cs typeface="Roboto"/>
                          <a:sym typeface="Roboto"/>
                        </a:rPr>
                        <a:t>Δ </a:t>
                      </a:r>
                      <a:r>
                        <a:rPr lang="en">
                          <a:solidFill>
                            <a:schemeClr val="lt1"/>
                          </a:solidFill>
                          <a:latin typeface="Roboto"/>
                          <a:ea typeface="Roboto"/>
                          <a:cs typeface="Roboto"/>
                          <a:sym typeface="Roboto"/>
                        </a:rPr>
                        <a:t>earnings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B5394"/>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Tax</a:t>
                      </a:r>
                      <a:br>
                        <a:rPr lang="en">
                          <a:solidFill>
                            <a:srgbClr val="FFFFFF"/>
                          </a:solidFill>
                          <a:latin typeface="Roboto"/>
                          <a:ea typeface="Roboto"/>
                          <a:cs typeface="Roboto"/>
                          <a:sym typeface="Roboto"/>
                        </a:rPr>
                      </a:br>
                      <a:r>
                        <a:rPr i="1" lang="en" sz="1200">
                          <a:solidFill>
                            <a:srgbClr val="FFFFFF"/>
                          </a:solidFill>
                          <a:latin typeface="Roboto"/>
                          <a:ea typeface="Roboto"/>
                          <a:cs typeface="Roboto"/>
                          <a:sym typeface="Roboto"/>
                        </a:rPr>
                        <a:t>w/ behavior</a:t>
                      </a:r>
                      <a:endParaRPr i="1" sz="1200">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B5394"/>
                    </a:solidFill>
                  </a:tcPr>
                </a:tc>
                <a:tc>
                  <a:txBody>
                    <a:bodyPr/>
                    <a:lstStyle/>
                    <a:p>
                      <a:pPr indent="0" lvl="0" marL="0" rtl="0" algn="ctr">
                        <a:spcBef>
                          <a:spcPts val="0"/>
                        </a:spcBef>
                        <a:spcAft>
                          <a:spcPts val="0"/>
                        </a:spcAft>
                        <a:buNone/>
                      </a:pPr>
                      <a:r>
                        <a:rPr b="1" lang="en">
                          <a:solidFill>
                            <a:srgbClr val="FFFFFF"/>
                          </a:solidFill>
                          <a:latin typeface="Roboto"/>
                          <a:ea typeface="Roboto"/>
                          <a:cs typeface="Roboto"/>
                          <a:sym typeface="Roboto"/>
                        </a:rPr>
                        <a:t>Δ tax</a:t>
                      </a:r>
                      <a:endParaRPr b="1">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B5394"/>
                    </a:solidFill>
                  </a:tcPr>
                </a:tc>
              </a:tr>
              <a:tr h="396200">
                <a:tc>
                  <a:txBody>
                    <a:bodyPr/>
                    <a:lstStyle/>
                    <a:p>
                      <a:pPr indent="0" lvl="0" marL="0" rtl="0" algn="ctr">
                        <a:spcBef>
                          <a:spcPts val="0"/>
                        </a:spcBef>
                        <a:spcAft>
                          <a:spcPts val="0"/>
                        </a:spcAft>
                        <a:buNone/>
                      </a:pPr>
                      <a:r>
                        <a:rPr lang="en">
                          <a:latin typeface="Roboto"/>
                          <a:ea typeface="Roboto"/>
                          <a:cs typeface="Roboto"/>
                          <a:sym typeface="Roboto"/>
                        </a:rPr>
                        <a:t>$100,000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$21,000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latin typeface="Roboto"/>
                          <a:ea typeface="Roboto"/>
                          <a:cs typeface="Roboto"/>
                          <a:sym typeface="Roboto"/>
                        </a:rPr>
                        <a:t>$20,000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+$700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$20,150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latin typeface="Roboto"/>
                          <a:ea typeface="Roboto"/>
                          <a:cs typeface="Roboto"/>
                          <a:sym typeface="Roboto"/>
                        </a:rPr>
                        <a:t>-$850</a:t>
                      </a:r>
                      <a:endParaRPr b="1">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r>
            </a:tbl>
          </a:graphicData>
        </a:graphic>
      </p:graphicFrame>
      <p:sp>
        <p:nvSpPr>
          <p:cNvPr id="191" name="Google Shape;191;p24"/>
          <p:cNvSpPr txBox="1"/>
          <p:nvPr>
            <p:ph idx="1" type="body"/>
          </p:nvPr>
        </p:nvSpPr>
        <p:spPr>
          <a:xfrm>
            <a:off x="3576575" y="1827075"/>
            <a:ext cx="4111200" cy="3981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lang="en" sz="1700">
                <a:solidFill>
                  <a:srgbClr val="3D85C6"/>
                </a:solidFill>
              </a:rPr>
              <a:t>Reform</a:t>
            </a:r>
            <a:endParaRPr sz="1700">
              <a:solidFill>
                <a:srgbClr val="3D85C6"/>
              </a:solidFill>
            </a:endParaRPr>
          </a:p>
        </p:txBody>
      </p:sp>
      <p:sp>
        <p:nvSpPr>
          <p:cNvPr id="192" name="Google Shape;192;p24"/>
          <p:cNvSpPr/>
          <p:nvPr/>
        </p:nvSpPr>
        <p:spPr>
          <a:xfrm>
            <a:off x="466425" y="1369475"/>
            <a:ext cx="2583600" cy="361200"/>
          </a:xfrm>
          <a:prstGeom prst="rect">
            <a:avLst/>
          </a:prstGeom>
          <a:solidFill>
            <a:srgbClr val="227773">
              <a:alpha val="7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Rules</a:t>
            </a:r>
            <a:endParaRPr sz="1800">
              <a:solidFill>
                <a:srgbClr val="FFFFFF"/>
              </a:solidFill>
              <a:latin typeface="Roboto"/>
              <a:ea typeface="Roboto"/>
              <a:cs typeface="Roboto"/>
              <a:sym typeface="Roboto"/>
            </a:endParaRPr>
          </a:p>
        </p:txBody>
      </p:sp>
      <p:sp>
        <p:nvSpPr>
          <p:cNvPr id="193" name="Google Shape;193;p24"/>
          <p:cNvSpPr/>
          <p:nvPr/>
        </p:nvSpPr>
        <p:spPr>
          <a:xfrm>
            <a:off x="3312575" y="1369475"/>
            <a:ext cx="2583600" cy="361200"/>
          </a:xfrm>
          <a:prstGeom prst="rect">
            <a:avLst/>
          </a:prstGeom>
          <a:solidFill>
            <a:srgbClr val="227773">
              <a:alpha val="8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Dynamics</a:t>
            </a:r>
            <a:endParaRPr sz="1800">
              <a:solidFill>
                <a:srgbClr val="FFFFFF"/>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 name="Shape 40"/>
        <p:cNvGrpSpPr/>
        <p:nvPr/>
      </p:nvGrpSpPr>
      <p:grpSpPr>
        <a:xfrm>
          <a:off x="0" y="0"/>
          <a:ext cx="0" cy="0"/>
          <a:chOff x="0" y="0"/>
          <a:chExt cx="0" cy="0"/>
        </a:xfrm>
      </p:grpSpPr>
      <p:sp>
        <p:nvSpPr>
          <p:cNvPr id="41" name="Google Shape;41;p7"/>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Data Scientist Discusses Data-Driven Policy Simulation: PolicyEngine</a:t>
            </a:r>
            <a:endParaRPr/>
          </a:p>
        </p:txBody>
      </p:sp>
      <p:sp>
        <p:nvSpPr>
          <p:cNvPr id="42" name="Google Shape;42;p7"/>
          <p:cNvSpPr txBox="1"/>
          <p:nvPr>
            <p:ph idx="1" type="body"/>
          </p:nvPr>
        </p:nvSpPr>
        <p:spPr>
          <a:xfrm>
            <a:off x="3334300" y="1516975"/>
            <a:ext cx="5425800" cy="3558900"/>
          </a:xfrm>
          <a:prstGeom prst="rect">
            <a:avLst/>
          </a:prstGeom>
          <a:ln cap="flat" cmpd="sng" w="9525">
            <a:solidFill>
              <a:srgbClr val="134F5C"/>
            </a:solidFill>
            <a:prstDash val="solid"/>
            <a:round/>
            <a:headEnd len="sm" w="sm" type="none"/>
            <a:tailEnd len="sm" w="sm" type="none"/>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I’m </a:t>
            </a:r>
            <a:r>
              <a:rPr b="1" lang="en"/>
              <a:t>Ben Ogorek,</a:t>
            </a:r>
            <a:r>
              <a:rPr lang="en"/>
              <a:t> a PhD Statistician who’s worked as an industry data scientist for </a:t>
            </a:r>
            <a:r>
              <a:rPr lang="en"/>
              <a:t>almost</a:t>
            </a:r>
            <a:r>
              <a:rPr lang="en"/>
              <a:t> 20 years. At Google in 2013, I met</a:t>
            </a:r>
            <a:endParaRPr/>
          </a:p>
          <a:p>
            <a:pPr indent="-342900" lvl="0" marL="457200" rtl="0" algn="l">
              <a:spcBef>
                <a:spcPts val="0"/>
              </a:spcBef>
              <a:spcAft>
                <a:spcPts val="0"/>
              </a:spcAft>
              <a:buSzPts val="1800"/>
              <a:buChar char="●"/>
            </a:pPr>
            <a:r>
              <a:rPr b="1" lang="en"/>
              <a:t>Max Ghenis</a:t>
            </a:r>
            <a:r>
              <a:rPr lang="en"/>
              <a:t>, the CEO of </a:t>
            </a:r>
            <a:r>
              <a:rPr b="1" lang="en"/>
              <a:t>PolicyEngine</a:t>
            </a:r>
            <a:r>
              <a:rPr lang="en"/>
              <a:t>, who cofounded PolicyEngine with</a:t>
            </a:r>
            <a:endParaRPr/>
          </a:p>
          <a:p>
            <a:pPr indent="-342900" lvl="0" marL="457200" rtl="0" algn="l">
              <a:spcBef>
                <a:spcPts val="0"/>
              </a:spcBef>
              <a:spcAft>
                <a:spcPts val="0"/>
              </a:spcAft>
              <a:buSzPts val="1800"/>
              <a:buChar char="●"/>
            </a:pPr>
            <a:r>
              <a:rPr b="1" lang="en"/>
              <a:t>Nikhil Woodruff,</a:t>
            </a:r>
            <a:r>
              <a:rPr lang="en"/>
              <a:t> the CTO of </a:t>
            </a:r>
            <a:r>
              <a:rPr b="1" lang="en"/>
              <a:t>PolicyEngine</a:t>
            </a:r>
            <a:endParaRPr b="1"/>
          </a:p>
          <a:p>
            <a:pPr indent="-342900" lvl="0" marL="457200" rtl="0" algn="l">
              <a:spcBef>
                <a:spcPts val="0"/>
              </a:spcBef>
              <a:spcAft>
                <a:spcPts val="0"/>
              </a:spcAft>
              <a:buSzPts val="1800"/>
              <a:buChar char="●"/>
            </a:pPr>
            <a:r>
              <a:rPr lang="en"/>
              <a:t>Who together built an excellent team of</a:t>
            </a:r>
            <a:endParaRPr/>
          </a:p>
          <a:p>
            <a:pPr indent="-317500" lvl="1" marL="914400" rtl="0" algn="l">
              <a:spcBef>
                <a:spcPts val="0"/>
              </a:spcBef>
              <a:spcAft>
                <a:spcPts val="0"/>
              </a:spcAft>
              <a:buSzPts val="1400"/>
              <a:buChar char="○"/>
            </a:pPr>
            <a:r>
              <a:rPr lang="en"/>
              <a:t>Economists</a:t>
            </a:r>
            <a:endParaRPr/>
          </a:p>
          <a:p>
            <a:pPr indent="-317500" lvl="1" marL="914400" rtl="0" algn="l">
              <a:spcBef>
                <a:spcPts val="0"/>
              </a:spcBef>
              <a:spcAft>
                <a:spcPts val="0"/>
              </a:spcAft>
              <a:buSzPts val="1400"/>
              <a:buChar char="○"/>
            </a:pPr>
            <a:r>
              <a:rPr lang="en"/>
              <a:t>Engineers</a:t>
            </a:r>
            <a:endParaRPr/>
          </a:p>
          <a:p>
            <a:pPr indent="-317500" lvl="1" marL="914400" rtl="0" algn="l">
              <a:spcBef>
                <a:spcPts val="0"/>
              </a:spcBef>
              <a:spcAft>
                <a:spcPts val="0"/>
              </a:spcAft>
              <a:buSzPts val="1400"/>
              <a:buChar char="○"/>
            </a:pPr>
            <a:r>
              <a:rPr lang="en"/>
              <a:t>Researchers &amp; Writers</a:t>
            </a:r>
            <a:endParaRPr/>
          </a:p>
          <a:p>
            <a:pPr indent="-317500" lvl="1" marL="914400" rtl="0" algn="l">
              <a:spcBef>
                <a:spcPts val="0"/>
              </a:spcBef>
              <a:spcAft>
                <a:spcPts val="0"/>
              </a:spcAft>
              <a:buSzPts val="1400"/>
              <a:buChar char="○"/>
            </a:pPr>
            <a:r>
              <a:rPr lang="en"/>
              <a:t>See more at </a:t>
            </a:r>
            <a:r>
              <a:rPr lang="en" u="sng">
                <a:solidFill>
                  <a:schemeClr val="hlink"/>
                </a:solidFill>
                <a:hlinkClick r:id="rId3"/>
              </a:rPr>
              <a:t>policyengine.org/us/about</a:t>
            </a:r>
            <a:r>
              <a:rPr lang="en"/>
              <a:t> </a:t>
            </a:r>
            <a:endParaRPr/>
          </a:p>
        </p:txBody>
      </p:sp>
      <p:pic>
        <p:nvPicPr>
          <p:cNvPr id="43" name="Google Shape;43;p7"/>
          <p:cNvPicPr preferRelativeResize="0"/>
          <p:nvPr/>
        </p:nvPicPr>
        <p:blipFill>
          <a:blip r:embed="rId4">
            <a:alphaModFix/>
          </a:blip>
          <a:stretch>
            <a:fillRect/>
          </a:stretch>
        </p:blipFill>
        <p:spPr>
          <a:xfrm>
            <a:off x="1651700" y="1253138"/>
            <a:ext cx="1064633" cy="1064633"/>
          </a:xfrm>
          <a:prstGeom prst="rect">
            <a:avLst/>
          </a:prstGeom>
          <a:noFill/>
          <a:ln>
            <a:noFill/>
          </a:ln>
        </p:spPr>
      </p:pic>
      <p:sp>
        <p:nvSpPr>
          <p:cNvPr id="44" name="Google Shape;44;p7"/>
          <p:cNvSpPr txBox="1"/>
          <p:nvPr/>
        </p:nvSpPr>
        <p:spPr>
          <a:xfrm>
            <a:off x="1639212" y="2308188"/>
            <a:ext cx="1089600" cy="1163400"/>
          </a:xfrm>
          <a:prstGeom prst="rect">
            <a:avLst/>
          </a:prstGeom>
          <a:noFill/>
          <a:ln>
            <a:noFill/>
          </a:ln>
        </p:spPr>
        <p:txBody>
          <a:bodyPr anchorCtr="0" anchor="t" bIns="91425" lIns="91425" spcFirstLastPara="1" rIns="91425" wrap="square" tIns="91425">
            <a:normAutofit/>
          </a:bodyPr>
          <a:lstStyle/>
          <a:p>
            <a:pPr indent="0" lvl="0" marL="0" rtl="0" algn="ctr">
              <a:lnSpc>
                <a:spcPct val="95000"/>
              </a:lnSpc>
              <a:spcBef>
                <a:spcPts val="0"/>
              </a:spcBef>
              <a:spcAft>
                <a:spcPts val="0"/>
              </a:spcAft>
              <a:buSzPts val="852"/>
              <a:buNone/>
            </a:pPr>
            <a:r>
              <a:rPr b="1" lang="en" sz="1000">
                <a:solidFill>
                  <a:srgbClr val="17354F"/>
                </a:solidFill>
                <a:latin typeface="Roboto"/>
                <a:ea typeface="Roboto"/>
                <a:cs typeface="Roboto"/>
                <a:sym typeface="Roboto"/>
              </a:rPr>
              <a:t>Nikhil Woodruff</a:t>
            </a:r>
            <a:endParaRPr b="1" sz="1000">
              <a:solidFill>
                <a:srgbClr val="17354F"/>
              </a:solidFill>
              <a:latin typeface="Roboto"/>
              <a:ea typeface="Roboto"/>
              <a:cs typeface="Roboto"/>
              <a:sym typeface="Roboto"/>
            </a:endParaRPr>
          </a:p>
          <a:p>
            <a:pPr indent="0" lvl="0" marL="0" rtl="0" algn="ctr">
              <a:lnSpc>
                <a:spcPct val="95000"/>
              </a:lnSpc>
              <a:spcBef>
                <a:spcPts val="500"/>
              </a:spcBef>
              <a:spcAft>
                <a:spcPts val="500"/>
              </a:spcAft>
              <a:buSzPts val="852"/>
              <a:buNone/>
            </a:pPr>
            <a:r>
              <a:rPr lang="en" sz="1000">
                <a:solidFill>
                  <a:srgbClr val="17354F"/>
                </a:solidFill>
                <a:latin typeface="Roboto"/>
                <a:ea typeface="Roboto"/>
                <a:cs typeface="Roboto"/>
                <a:sym typeface="Roboto"/>
              </a:rPr>
              <a:t>Co-founder</a:t>
            </a:r>
            <a:br>
              <a:rPr lang="en" sz="1000">
                <a:solidFill>
                  <a:srgbClr val="17354F"/>
                </a:solidFill>
                <a:latin typeface="Roboto"/>
                <a:ea typeface="Roboto"/>
                <a:cs typeface="Roboto"/>
                <a:sym typeface="Roboto"/>
              </a:rPr>
            </a:br>
            <a:r>
              <a:rPr lang="en" sz="1000">
                <a:solidFill>
                  <a:srgbClr val="17354F"/>
                </a:solidFill>
                <a:latin typeface="Roboto"/>
                <a:ea typeface="Roboto"/>
                <a:cs typeface="Roboto"/>
                <a:sym typeface="Roboto"/>
              </a:rPr>
              <a:t>and CTO</a:t>
            </a:r>
            <a:endParaRPr i="1" sz="1000">
              <a:solidFill>
                <a:srgbClr val="17354F"/>
              </a:solidFill>
              <a:latin typeface="Roboto"/>
              <a:ea typeface="Roboto"/>
              <a:cs typeface="Roboto"/>
              <a:sym typeface="Roboto"/>
            </a:endParaRPr>
          </a:p>
        </p:txBody>
      </p:sp>
      <p:pic>
        <p:nvPicPr>
          <p:cNvPr id="45" name="Google Shape;45;p7"/>
          <p:cNvPicPr preferRelativeResize="0"/>
          <p:nvPr/>
        </p:nvPicPr>
        <p:blipFill>
          <a:blip r:embed="rId5">
            <a:alphaModFix/>
          </a:blip>
          <a:stretch>
            <a:fillRect/>
          </a:stretch>
        </p:blipFill>
        <p:spPr>
          <a:xfrm>
            <a:off x="354775" y="1224512"/>
            <a:ext cx="964681" cy="1064625"/>
          </a:xfrm>
          <a:prstGeom prst="rect">
            <a:avLst/>
          </a:prstGeom>
          <a:noFill/>
          <a:ln>
            <a:noFill/>
          </a:ln>
        </p:spPr>
      </p:pic>
      <p:sp>
        <p:nvSpPr>
          <p:cNvPr id="46" name="Google Shape;46;p7"/>
          <p:cNvSpPr txBox="1"/>
          <p:nvPr/>
        </p:nvSpPr>
        <p:spPr>
          <a:xfrm>
            <a:off x="304950" y="2308195"/>
            <a:ext cx="1014600" cy="1107000"/>
          </a:xfrm>
          <a:prstGeom prst="rect">
            <a:avLst/>
          </a:prstGeom>
          <a:noFill/>
          <a:ln>
            <a:noFill/>
          </a:ln>
        </p:spPr>
        <p:txBody>
          <a:bodyPr anchorCtr="0" anchor="t" bIns="91425" lIns="91425" spcFirstLastPara="1" rIns="91425" wrap="square" tIns="91425">
            <a:normAutofit/>
          </a:bodyPr>
          <a:lstStyle/>
          <a:p>
            <a:pPr indent="0" lvl="0" marL="0" rtl="0" algn="ctr">
              <a:lnSpc>
                <a:spcPct val="105000"/>
              </a:lnSpc>
              <a:spcBef>
                <a:spcPts val="0"/>
              </a:spcBef>
              <a:spcAft>
                <a:spcPts val="0"/>
              </a:spcAft>
              <a:buSzPts val="770"/>
              <a:buNone/>
            </a:pPr>
            <a:r>
              <a:rPr b="1" lang="en" sz="1000">
                <a:solidFill>
                  <a:schemeClr val="dk1"/>
                </a:solidFill>
                <a:latin typeface="Roboto"/>
                <a:ea typeface="Roboto"/>
                <a:cs typeface="Roboto"/>
                <a:sym typeface="Roboto"/>
              </a:rPr>
              <a:t>Max Ghenis</a:t>
            </a:r>
            <a:endParaRPr b="1" sz="1000">
              <a:solidFill>
                <a:schemeClr val="dk1"/>
              </a:solidFill>
              <a:latin typeface="Roboto"/>
              <a:ea typeface="Roboto"/>
              <a:cs typeface="Roboto"/>
              <a:sym typeface="Roboto"/>
            </a:endParaRPr>
          </a:p>
          <a:p>
            <a:pPr indent="0" lvl="0" marL="0" rtl="0" algn="ctr">
              <a:lnSpc>
                <a:spcPct val="105000"/>
              </a:lnSpc>
              <a:spcBef>
                <a:spcPts val="500"/>
              </a:spcBef>
              <a:spcAft>
                <a:spcPts val="500"/>
              </a:spcAft>
              <a:buSzPts val="770"/>
              <a:buNone/>
            </a:pPr>
            <a:r>
              <a:rPr lang="en" sz="1000">
                <a:solidFill>
                  <a:schemeClr val="dk1"/>
                </a:solidFill>
                <a:latin typeface="Roboto"/>
                <a:ea typeface="Roboto"/>
                <a:cs typeface="Roboto"/>
                <a:sym typeface="Roboto"/>
              </a:rPr>
              <a:t>Co-founder and CEO</a:t>
            </a:r>
            <a:endParaRPr b="1" sz="1000">
              <a:solidFill>
                <a:srgbClr val="17354F"/>
              </a:solidFill>
              <a:latin typeface="Roboto"/>
              <a:ea typeface="Roboto"/>
              <a:cs typeface="Roboto"/>
              <a:sym typeface="Roboto"/>
            </a:endParaRPr>
          </a:p>
        </p:txBody>
      </p:sp>
      <p:pic>
        <p:nvPicPr>
          <p:cNvPr id="47" name="Google Shape;47;p7"/>
          <p:cNvPicPr preferRelativeResize="0"/>
          <p:nvPr/>
        </p:nvPicPr>
        <p:blipFill>
          <a:blip r:embed="rId6">
            <a:alphaModFix/>
          </a:blip>
          <a:stretch>
            <a:fillRect/>
          </a:stretch>
        </p:blipFill>
        <p:spPr>
          <a:xfrm>
            <a:off x="921077" y="3080725"/>
            <a:ext cx="1224623" cy="1163400"/>
          </a:xfrm>
          <a:prstGeom prst="rect">
            <a:avLst/>
          </a:prstGeom>
          <a:noFill/>
          <a:ln>
            <a:noFill/>
          </a:ln>
        </p:spPr>
      </p:pic>
      <p:sp>
        <p:nvSpPr>
          <p:cNvPr id="48" name="Google Shape;48;p7"/>
          <p:cNvSpPr txBox="1"/>
          <p:nvPr/>
        </p:nvSpPr>
        <p:spPr>
          <a:xfrm>
            <a:off x="666900" y="4697975"/>
            <a:ext cx="8506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lt2"/>
              </a:solidFill>
              <a:latin typeface="Roboto"/>
              <a:ea typeface="Roboto"/>
              <a:cs typeface="Roboto"/>
              <a:sym typeface="Roboto"/>
            </a:endParaRPr>
          </a:p>
        </p:txBody>
      </p:sp>
      <p:sp>
        <p:nvSpPr>
          <p:cNvPr id="49" name="Google Shape;49;p7"/>
          <p:cNvSpPr txBox="1"/>
          <p:nvPr/>
        </p:nvSpPr>
        <p:spPr>
          <a:xfrm>
            <a:off x="1026087" y="4244120"/>
            <a:ext cx="1014600" cy="1107000"/>
          </a:xfrm>
          <a:prstGeom prst="rect">
            <a:avLst/>
          </a:prstGeom>
          <a:noFill/>
          <a:ln>
            <a:noFill/>
          </a:ln>
        </p:spPr>
        <p:txBody>
          <a:bodyPr anchorCtr="0" anchor="t" bIns="91425" lIns="91425" spcFirstLastPara="1" rIns="91425" wrap="square" tIns="91425">
            <a:normAutofit/>
          </a:bodyPr>
          <a:lstStyle/>
          <a:p>
            <a:pPr indent="0" lvl="0" marL="0" rtl="0" algn="ctr">
              <a:lnSpc>
                <a:spcPct val="105000"/>
              </a:lnSpc>
              <a:spcBef>
                <a:spcPts val="0"/>
              </a:spcBef>
              <a:spcAft>
                <a:spcPts val="0"/>
              </a:spcAft>
              <a:buSzPts val="770"/>
              <a:buNone/>
            </a:pPr>
            <a:r>
              <a:rPr b="1" lang="en" sz="1000">
                <a:solidFill>
                  <a:schemeClr val="dk1"/>
                </a:solidFill>
                <a:latin typeface="Roboto"/>
                <a:ea typeface="Roboto"/>
                <a:cs typeface="Roboto"/>
                <a:sym typeface="Roboto"/>
              </a:rPr>
              <a:t>Ben Ogorek</a:t>
            </a:r>
            <a:endParaRPr b="1" sz="1000">
              <a:solidFill>
                <a:schemeClr val="dk1"/>
              </a:solidFill>
              <a:latin typeface="Roboto"/>
              <a:ea typeface="Roboto"/>
              <a:cs typeface="Roboto"/>
              <a:sym typeface="Roboto"/>
            </a:endParaRPr>
          </a:p>
          <a:p>
            <a:pPr indent="0" lvl="0" marL="0" rtl="0" algn="ctr">
              <a:lnSpc>
                <a:spcPct val="105000"/>
              </a:lnSpc>
              <a:spcBef>
                <a:spcPts val="500"/>
              </a:spcBef>
              <a:spcAft>
                <a:spcPts val="500"/>
              </a:spcAft>
              <a:buSzPts val="770"/>
              <a:buNone/>
            </a:pPr>
            <a:r>
              <a:rPr lang="en" sz="1000">
                <a:solidFill>
                  <a:schemeClr val="dk1"/>
                </a:solidFill>
                <a:latin typeface="Roboto"/>
                <a:ea typeface="Roboto"/>
                <a:cs typeface="Roboto"/>
                <a:sym typeface="Roboto"/>
              </a:rPr>
              <a:t>Data Scientist</a:t>
            </a:r>
            <a:endParaRPr b="1" sz="1000">
              <a:solidFill>
                <a:srgbClr val="17354F"/>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5"/>
          <p:cNvSpPr txBox="1"/>
          <p:nvPr>
            <p:ph idx="1" type="body"/>
          </p:nvPr>
        </p:nvSpPr>
        <p:spPr>
          <a:xfrm>
            <a:off x="2548775" y="1827075"/>
            <a:ext cx="1027800" cy="3981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lang="en" sz="1700">
                <a:solidFill>
                  <a:srgbClr val="666666"/>
                </a:solidFill>
              </a:rPr>
              <a:t>Baseline</a:t>
            </a:r>
            <a:endParaRPr sz="1700">
              <a:solidFill>
                <a:srgbClr val="666666"/>
              </a:solidFill>
            </a:endParaRPr>
          </a:p>
        </p:txBody>
      </p:sp>
      <p:sp>
        <p:nvSpPr>
          <p:cNvPr id="199" name="Google Shape;199;p25"/>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100">
                <a:latin typeface="Roboto Serif"/>
                <a:ea typeface="Roboto Serif"/>
                <a:cs typeface="Roboto Serif"/>
                <a:sym typeface="Roboto Serif"/>
              </a:rPr>
              <a:t>Microsimulation</a:t>
            </a:r>
            <a:endParaRPr sz="3100">
              <a:latin typeface="Roboto Serif"/>
              <a:ea typeface="Roboto Serif"/>
              <a:cs typeface="Roboto Serif"/>
              <a:sym typeface="Roboto Serif"/>
            </a:endParaRPr>
          </a:p>
        </p:txBody>
      </p:sp>
      <p:graphicFrame>
        <p:nvGraphicFramePr>
          <p:cNvPr id="200" name="Google Shape;200;p25"/>
          <p:cNvGraphicFramePr/>
          <p:nvPr/>
        </p:nvGraphicFramePr>
        <p:xfrm>
          <a:off x="493213" y="2225200"/>
          <a:ext cx="3000000" cy="3000000"/>
        </p:xfrm>
        <a:graphic>
          <a:graphicData uri="http://schemas.openxmlformats.org/drawingml/2006/table">
            <a:tbl>
              <a:tblPr>
                <a:noFill/>
                <a:tableStyleId>{BA784BAA-DDBA-4395-B651-B70E84FFE481}</a:tableStyleId>
              </a:tblPr>
              <a:tblGrid>
                <a:gridCol w="1027775"/>
                <a:gridCol w="1027775"/>
                <a:gridCol w="1027775"/>
                <a:gridCol w="1027775"/>
                <a:gridCol w="1027775"/>
                <a:gridCol w="1027775"/>
                <a:gridCol w="1027775"/>
              </a:tblGrid>
              <a:tr h="609575">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Gross income</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00000"/>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 kids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00000"/>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Taxes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666666"/>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Taxes </a:t>
                      </a:r>
                      <a:r>
                        <a:rPr i="1" lang="en" sz="1200">
                          <a:solidFill>
                            <a:srgbClr val="FFFFFF"/>
                          </a:solidFill>
                          <a:latin typeface="Roboto"/>
                          <a:ea typeface="Roboto"/>
                          <a:cs typeface="Roboto"/>
                          <a:sym typeface="Roboto"/>
                        </a:rPr>
                        <a:t>Static</a:t>
                      </a:r>
                      <a:endParaRPr i="1" sz="1200">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B5394"/>
                    </a:solidFill>
                  </a:tcPr>
                </a:tc>
                <a:tc>
                  <a:txBody>
                    <a:bodyPr/>
                    <a:lstStyle/>
                    <a:p>
                      <a:pPr indent="0" lvl="0" marL="0" rtl="0" algn="ctr">
                        <a:spcBef>
                          <a:spcPts val="0"/>
                        </a:spcBef>
                        <a:spcAft>
                          <a:spcPts val="0"/>
                        </a:spcAft>
                        <a:buNone/>
                      </a:pPr>
                      <a:r>
                        <a:rPr lang="en">
                          <a:solidFill>
                            <a:schemeClr val="lt1"/>
                          </a:solidFill>
                          <a:latin typeface="Roboto"/>
                          <a:ea typeface="Roboto"/>
                          <a:cs typeface="Roboto"/>
                          <a:sym typeface="Roboto"/>
                        </a:rPr>
                        <a:t>Δ </a:t>
                      </a:r>
                      <a:r>
                        <a:rPr lang="en">
                          <a:solidFill>
                            <a:schemeClr val="lt1"/>
                          </a:solidFill>
                          <a:latin typeface="Roboto"/>
                          <a:ea typeface="Roboto"/>
                          <a:cs typeface="Roboto"/>
                          <a:sym typeface="Roboto"/>
                        </a:rPr>
                        <a:t>earnings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B5394"/>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Tax</a:t>
                      </a:r>
                      <a:br>
                        <a:rPr lang="en">
                          <a:solidFill>
                            <a:srgbClr val="FFFFFF"/>
                          </a:solidFill>
                          <a:latin typeface="Roboto"/>
                          <a:ea typeface="Roboto"/>
                          <a:cs typeface="Roboto"/>
                          <a:sym typeface="Roboto"/>
                        </a:rPr>
                      </a:br>
                      <a:r>
                        <a:rPr i="1" lang="en" sz="1200">
                          <a:solidFill>
                            <a:srgbClr val="FFFFFF"/>
                          </a:solidFill>
                          <a:latin typeface="Roboto"/>
                          <a:ea typeface="Roboto"/>
                          <a:cs typeface="Roboto"/>
                          <a:sym typeface="Roboto"/>
                        </a:rPr>
                        <a:t>w/ behavior</a:t>
                      </a:r>
                      <a:endParaRPr i="1" sz="1200">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B5394"/>
                    </a:solidFill>
                  </a:tcPr>
                </a:tc>
                <a:tc>
                  <a:txBody>
                    <a:bodyPr/>
                    <a:lstStyle/>
                    <a:p>
                      <a:pPr indent="0" lvl="0" marL="0" rtl="0" algn="ctr">
                        <a:spcBef>
                          <a:spcPts val="0"/>
                        </a:spcBef>
                        <a:spcAft>
                          <a:spcPts val="0"/>
                        </a:spcAft>
                        <a:buNone/>
                      </a:pPr>
                      <a:r>
                        <a:rPr b="1" lang="en">
                          <a:solidFill>
                            <a:srgbClr val="FFFFFF"/>
                          </a:solidFill>
                          <a:latin typeface="Roboto"/>
                          <a:ea typeface="Roboto"/>
                          <a:cs typeface="Roboto"/>
                          <a:sym typeface="Roboto"/>
                        </a:rPr>
                        <a:t>Δ tax</a:t>
                      </a:r>
                      <a:endParaRPr b="1">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B5394"/>
                    </a:solidFill>
                  </a:tcPr>
                </a:tc>
              </a:tr>
              <a:tr h="396200">
                <a:tc>
                  <a:txBody>
                    <a:bodyPr/>
                    <a:lstStyle/>
                    <a:p>
                      <a:pPr indent="0" lvl="0" marL="0" rtl="0" algn="ctr">
                        <a:spcBef>
                          <a:spcPts val="0"/>
                        </a:spcBef>
                        <a:spcAft>
                          <a:spcPts val="0"/>
                        </a:spcAft>
                        <a:buNone/>
                      </a:pPr>
                      <a:r>
                        <a:rPr lang="en">
                          <a:latin typeface="Roboto"/>
                          <a:ea typeface="Roboto"/>
                          <a:cs typeface="Roboto"/>
                          <a:sym typeface="Roboto"/>
                        </a:rPr>
                        <a:t>$100,000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$21,000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latin typeface="Roboto"/>
                          <a:ea typeface="Roboto"/>
                          <a:cs typeface="Roboto"/>
                          <a:sym typeface="Roboto"/>
                        </a:rPr>
                        <a:t>$20,000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+$700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$20,150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latin typeface="Roboto"/>
                          <a:ea typeface="Roboto"/>
                          <a:cs typeface="Roboto"/>
                          <a:sym typeface="Roboto"/>
                        </a:rPr>
                        <a:t>-$850</a:t>
                      </a:r>
                      <a:endParaRPr b="1">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r>
              <a:tr h="396200">
                <a:tc>
                  <a:txBody>
                    <a:bodyPr/>
                    <a:lstStyle/>
                    <a:p>
                      <a:pPr indent="0" lvl="0" marL="0" rtl="0" algn="ctr">
                        <a:spcBef>
                          <a:spcPts val="0"/>
                        </a:spcBef>
                        <a:spcAft>
                          <a:spcPts val="0"/>
                        </a:spcAft>
                        <a:buNone/>
                      </a:pPr>
                      <a:r>
                        <a:rPr lang="en">
                          <a:latin typeface="Roboto"/>
                          <a:ea typeface="Roboto"/>
                          <a:cs typeface="Roboto"/>
                          <a:sym typeface="Roboto"/>
                        </a:rPr>
                        <a:t>$100,000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2</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$12,000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latin typeface="Roboto"/>
                          <a:ea typeface="Roboto"/>
                          <a:cs typeface="Roboto"/>
                          <a:sym typeface="Roboto"/>
                        </a:rPr>
                        <a:t>$10,000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+$1,000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$10,300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latin typeface="Roboto"/>
                          <a:ea typeface="Roboto"/>
                          <a:cs typeface="Roboto"/>
                          <a:sym typeface="Roboto"/>
                        </a:rPr>
                        <a:t>-$1,700</a:t>
                      </a:r>
                      <a:endParaRPr b="1">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r>
              <a:tr h="396200">
                <a:tc>
                  <a:txBody>
                    <a:bodyPr/>
                    <a:lstStyle/>
                    <a:p>
                      <a:pPr indent="0" lvl="0" marL="0" rtl="0" algn="ctr">
                        <a:spcBef>
                          <a:spcPts val="0"/>
                        </a:spcBef>
                        <a:spcAft>
                          <a:spcPts val="0"/>
                        </a:spcAft>
                        <a:buNone/>
                      </a:pPr>
                      <a:r>
                        <a:rPr lang="en">
                          <a:latin typeface="Roboto"/>
                          <a:ea typeface="Roboto"/>
                          <a:cs typeface="Roboto"/>
                          <a:sym typeface="Roboto"/>
                        </a:rPr>
                        <a:t>$25,000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1</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-$3,000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latin typeface="Roboto"/>
                          <a:ea typeface="Roboto"/>
                          <a:cs typeface="Roboto"/>
                          <a:sym typeface="Roboto"/>
                        </a:rPr>
                        <a:t>-$3,000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-$3,000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latin typeface="Roboto"/>
                          <a:ea typeface="Roboto"/>
                          <a:cs typeface="Roboto"/>
                          <a:sym typeface="Roboto"/>
                        </a:rPr>
                        <a:t>$0</a:t>
                      </a:r>
                      <a:endParaRPr b="1">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r>
            </a:tbl>
          </a:graphicData>
        </a:graphic>
      </p:graphicFrame>
      <p:sp>
        <p:nvSpPr>
          <p:cNvPr id="201" name="Google Shape;201;p25"/>
          <p:cNvSpPr txBox="1"/>
          <p:nvPr>
            <p:ph idx="1" type="body"/>
          </p:nvPr>
        </p:nvSpPr>
        <p:spPr>
          <a:xfrm>
            <a:off x="3576575" y="1827075"/>
            <a:ext cx="4111200" cy="3981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lang="en" sz="1700">
                <a:solidFill>
                  <a:srgbClr val="3D85C6"/>
                </a:solidFill>
              </a:rPr>
              <a:t>Reform</a:t>
            </a:r>
            <a:endParaRPr sz="1700">
              <a:solidFill>
                <a:srgbClr val="3D85C6"/>
              </a:solidFill>
            </a:endParaRPr>
          </a:p>
        </p:txBody>
      </p:sp>
      <p:sp>
        <p:nvSpPr>
          <p:cNvPr id="202" name="Google Shape;202;p25"/>
          <p:cNvSpPr/>
          <p:nvPr/>
        </p:nvSpPr>
        <p:spPr>
          <a:xfrm>
            <a:off x="466425" y="1369475"/>
            <a:ext cx="2583600" cy="361200"/>
          </a:xfrm>
          <a:prstGeom prst="rect">
            <a:avLst/>
          </a:prstGeom>
          <a:solidFill>
            <a:srgbClr val="227773">
              <a:alpha val="7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Rules</a:t>
            </a:r>
            <a:endParaRPr sz="1800">
              <a:solidFill>
                <a:srgbClr val="FFFFFF"/>
              </a:solidFill>
              <a:latin typeface="Roboto"/>
              <a:ea typeface="Roboto"/>
              <a:cs typeface="Roboto"/>
              <a:sym typeface="Roboto"/>
            </a:endParaRPr>
          </a:p>
        </p:txBody>
      </p:sp>
      <p:sp>
        <p:nvSpPr>
          <p:cNvPr id="203" name="Google Shape;203;p25"/>
          <p:cNvSpPr/>
          <p:nvPr/>
        </p:nvSpPr>
        <p:spPr>
          <a:xfrm>
            <a:off x="3312575" y="1369475"/>
            <a:ext cx="2583600" cy="361200"/>
          </a:xfrm>
          <a:prstGeom prst="rect">
            <a:avLst/>
          </a:prstGeom>
          <a:solidFill>
            <a:srgbClr val="227773">
              <a:alpha val="8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Dynamics</a:t>
            </a:r>
            <a:endParaRPr sz="1800">
              <a:solidFill>
                <a:srgbClr val="FFFFFF"/>
              </a:solidFill>
              <a:latin typeface="Roboto"/>
              <a:ea typeface="Roboto"/>
              <a:cs typeface="Roboto"/>
              <a:sym typeface="Roboto"/>
            </a:endParaRPr>
          </a:p>
        </p:txBody>
      </p:sp>
      <p:sp>
        <p:nvSpPr>
          <p:cNvPr id="204" name="Google Shape;204;p25"/>
          <p:cNvSpPr/>
          <p:nvPr/>
        </p:nvSpPr>
        <p:spPr>
          <a:xfrm>
            <a:off x="6115875" y="1369475"/>
            <a:ext cx="2583600" cy="398100"/>
          </a:xfrm>
          <a:prstGeom prst="rect">
            <a:avLst/>
          </a:prstGeom>
          <a:solidFill>
            <a:srgbClr val="22777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6"/>
          <p:cNvSpPr txBox="1"/>
          <p:nvPr>
            <p:ph idx="1" type="body"/>
          </p:nvPr>
        </p:nvSpPr>
        <p:spPr>
          <a:xfrm>
            <a:off x="2548775" y="1827075"/>
            <a:ext cx="1027800" cy="3981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lang="en" sz="1700">
                <a:solidFill>
                  <a:srgbClr val="666666"/>
                </a:solidFill>
              </a:rPr>
              <a:t>Baseline</a:t>
            </a:r>
            <a:endParaRPr sz="1700">
              <a:solidFill>
                <a:srgbClr val="666666"/>
              </a:solidFill>
            </a:endParaRPr>
          </a:p>
        </p:txBody>
      </p:sp>
      <p:sp>
        <p:nvSpPr>
          <p:cNvPr id="210" name="Google Shape;210;p26"/>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100">
                <a:latin typeface="Roboto Serif"/>
                <a:ea typeface="Roboto Serif"/>
                <a:cs typeface="Roboto Serif"/>
                <a:sym typeface="Roboto Serif"/>
              </a:rPr>
              <a:t>Microsimulation</a:t>
            </a:r>
            <a:endParaRPr sz="3100">
              <a:latin typeface="Roboto Serif"/>
              <a:ea typeface="Roboto Serif"/>
              <a:cs typeface="Roboto Serif"/>
              <a:sym typeface="Roboto Serif"/>
            </a:endParaRPr>
          </a:p>
        </p:txBody>
      </p:sp>
      <p:graphicFrame>
        <p:nvGraphicFramePr>
          <p:cNvPr id="211" name="Google Shape;211;p26"/>
          <p:cNvGraphicFramePr/>
          <p:nvPr/>
        </p:nvGraphicFramePr>
        <p:xfrm>
          <a:off x="493213" y="2225200"/>
          <a:ext cx="3000000" cy="3000000"/>
        </p:xfrm>
        <a:graphic>
          <a:graphicData uri="http://schemas.openxmlformats.org/drawingml/2006/table">
            <a:tbl>
              <a:tblPr>
                <a:noFill/>
                <a:tableStyleId>{BA784BAA-DDBA-4395-B651-B70E84FFE481}</a:tableStyleId>
              </a:tblPr>
              <a:tblGrid>
                <a:gridCol w="1027775"/>
                <a:gridCol w="1027775"/>
                <a:gridCol w="1027775"/>
                <a:gridCol w="1027775"/>
                <a:gridCol w="1027775"/>
                <a:gridCol w="1027775"/>
                <a:gridCol w="1027775"/>
                <a:gridCol w="1027775"/>
              </a:tblGrid>
              <a:tr h="609575">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Gross income</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00000"/>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 kids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00000"/>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Taxes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666666"/>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Taxes </a:t>
                      </a:r>
                      <a:r>
                        <a:rPr i="1" lang="en" sz="1200">
                          <a:solidFill>
                            <a:srgbClr val="FFFFFF"/>
                          </a:solidFill>
                          <a:latin typeface="Roboto"/>
                          <a:ea typeface="Roboto"/>
                          <a:cs typeface="Roboto"/>
                          <a:sym typeface="Roboto"/>
                        </a:rPr>
                        <a:t>Static</a:t>
                      </a:r>
                      <a:endParaRPr i="1" sz="1200">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B5394"/>
                    </a:solidFill>
                  </a:tcPr>
                </a:tc>
                <a:tc>
                  <a:txBody>
                    <a:bodyPr/>
                    <a:lstStyle/>
                    <a:p>
                      <a:pPr indent="0" lvl="0" marL="0" rtl="0" algn="ctr">
                        <a:spcBef>
                          <a:spcPts val="0"/>
                        </a:spcBef>
                        <a:spcAft>
                          <a:spcPts val="0"/>
                        </a:spcAft>
                        <a:buNone/>
                      </a:pPr>
                      <a:r>
                        <a:rPr lang="en">
                          <a:solidFill>
                            <a:schemeClr val="lt1"/>
                          </a:solidFill>
                          <a:latin typeface="Roboto"/>
                          <a:ea typeface="Roboto"/>
                          <a:cs typeface="Roboto"/>
                          <a:sym typeface="Roboto"/>
                        </a:rPr>
                        <a:t>Δ </a:t>
                      </a:r>
                      <a:r>
                        <a:rPr lang="en">
                          <a:solidFill>
                            <a:schemeClr val="lt1"/>
                          </a:solidFill>
                          <a:latin typeface="Roboto"/>
                          <a:ea typeface="Roboto"/>
                          <a:cs typeface="Roboto"/>
                          <a:sym typeface="Roboto"/>
                        </a:rPr>
                        <a:t>earnings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B5394"/>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Tax</a:t>
                      </a:r>
                      <a:br>
                        <a:rPr lang="en">
                          <a:solidFill>
                            <a:srgbClr val="FFFFFF"/>
                          </a:solidFill>
                          <a:latin typeface="Roboto"/>
                          <a:ea typeface="Roboto"/>
                          <a:cs typeface="Roboto"/>
                          <a:sym typeface="Roboto"/>
                        </a:rPr>
                      </a:br>
                      <a:r>
                        <a:rPr i="1" lang="en" sz="1200">
                          <a:solidFill>
                            <a:srgbClr val="FFFFFF"/>
                          </a:solidFill>
                          <a:latin typeface="Roboto"/>
                          <a:ea typeface="Roboto"/>
                          <a:cs typeface="Roboto"/>
                          <a:sym typeface="Roboto"/>
                        </a:rPr>
                        <a:t>w/ behavior</a:t>
                      </a:r>
                      <a:endParaRPr i="1" sz="1200">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B5394"/>
                    </a:solidFill>
                  </a:tcPr>
                </a:tc>
                <a:tc>
                  <a:txBody>
                    <a:bodyPr/>
                    <a:lstStyle/>
                    <a:p>
                      <a:pPr indent="0" lvl="0" marL="0" rtl="0" algn="ctr">
                        <a:spcBef>
                          <a:spcPts val="0"/>
                        </a:spcBef>
                        <a:spcAft>
                          <a:spcPts val="0"/>
                        </a:spcAft>
                        <a:buNone/>
                      </a:pPr>
                      <a:r>
                        <a:rPr b="1" lang="en">
                          <a:solidFill>
                            <a:srgbClr val="FFFFFF"/>
                          </a:solidFill>
                          <a:latin typeface="Roboto"/>
                          <a:ea typeface="Roboto"/>
                          <a:cs typeface="Roboto"/>
                          <a:sym typeface="Roboto"/>
                        </a:rPr>
                        <a:t>Δ tax</a:t>
                      </a:r>
                      <a:endParaRPr b="1">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B5394"/>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Weight</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00000"/>
                    </a:solidFill>
                  </a:tcPr>
                </a:tc>
              </a:tr>
              <a:tr h="396200">
                <a:tc>
                  <a:txBody>
                    <a:bodyPr/>
                    <a:lstStyle/>
                    <a:p>
                      <a:pPr indent="0" lvl="0" marL="0" rtl="0" algn="ctr">
                        <a:spcBef>
                          <a:spcPts val="0"/>
                        </a:spcBef>
                        <a:spcAft>
                          <a:spcPts val="0"/>
                        </a:spcAft>
                        <a:buNone/>
                      </a:pPr>
                      <a:r>
                        <a:rPr lang="en">
                          <a:latin typeface="Roboto"/>
                          <a:ea typeface="Roboto"/>
                          <a:cs typeface="Roboto"/>
                          <a:sym typeface="Roboto"/>
                        </a:rPr>
                        <a:t>$100,000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$21,000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latin typeface="Roboto"/>
                          <a:ea typeface="Roboto"/>
                          <a:cs typeface="Roboto"/>
                          <a:sym typeface="Roboto"/>
                        </a:rPr>
                        <a:t>$20,000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+$700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$20,150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latin typeface="Roboto"/>
                          <a:ea typeface="Roboto"/>
                          <a:cs typeface="Roboto"/>
                          <a:sym typeface="Roboto"/>
                        </a:rPr>
                        <a:t>-$850</a:t>
                      </a:r>
                      <a:endParaRPr b="1">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solidFill>
                            <a:srgbClr val="434343"/>
                          </a:solidFill>
                          <a:latin typeface="Roboto"/>
                          <a:ea typeface="Roboto"/>
                          <a:cs typeface="Roboto"/>
                          <a:sym typeface="Roboto"/>
                        </a:rPr>
                        <a:t>500k</a:t>
                      </a:r>
                      <a:endParaRPr>
                        <a:solidFill>
                          <a:srgbClr val="434343"/>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Roboto"/>
                          <a:ea typeface="Roboto"/>
                          <a:cs typeface="Roboto"/>
                          <a:sym typeface="Roboto"/>
                        </a:rPr>
                        <a:t>$100,000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2</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$12,000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latin typeface="Roboto"/>
                          <a:ea typeface="Roboto"/>
                          <a:cs typeface="Roboto"/>
                          <a:sym typeface="Roboto"/>
                        </a:rPr>
                        <a:t>$10,000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+$1,000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$10,300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latin typeface="Roboto"/>
                          <a:ea typeface="Roboto"/>
                          <a:cs typeface="Roboto"/>
                          <a:sym typeface="Roboto"/>
                        </a:rPr>
                        <a:t>-$1,700</a:t>
                      </a:r>
                      <a:endParaRPr b="1">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solidFill>
                            <a:srgbClr val="434343"/>
                          </a:solidFill>
                          <a:latin typeface="Roboto"/>
                          <a:ea typeface="Roboto"/>
                          <a:cs typeface="Roboto"/>
                          <a:sym typeface="Roboto"/>
                        </a:rPr>
                        <a:t>700k</a:t>
                      </a:r>
                      <a:endParaRPr>
                        <a:solidFill>
                          <a:srgbClr val="434343"/>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Roboto"/>
                          <a:ea typeface="Roboto"/>
                          <a:cs typeface="Roboto"/>
                          <a:sym typeface="Roboto"/>
                        </a:rPr>
                        <a:t>$25,000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1</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-$3,000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latin typeface="Roboto"/>
                          <a:ea typeface="Roboto"/>
                          <a:cs typeface="Roboto"/>
                          <a:sym typeface="Roboto"/>
                        </a:rPr>
                        <a:t>-$3,000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-$3,000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latin typeface="Roboto"/>
                          <a:ea typeface="Roboto"/>
                          <a:cs typeface="Roboto"/>
                          <a:sym typeface="Roboto"/>
                        </a:rPr>
                        <a:t>$0</a:t>
                      </a:r>
                      <a:endParaRPr b="1">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solidFill>
                            <a:srgbClr val="434343"/>
                          </a:solidFill>
                          <a:latin typeface="Roboto"/>
                          <a:ea typeface="Roboto"/>
                          <a:cs typeface="Roboto"/>
                          <a:sym typeface="Roboto"/>
                        </a:rPr>
                        <a:t>100k</a:t>
                      </a:r>
                      <a:endParaRPr>
                        <a:solidFill>
                          <a:srgbClr val="434343"/>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r>
            </a:tbl>
          </a:graphicData>
        </a:graphic>
      </p:graphicFrame>
      <p:sp>
        <p:nvSpPr>
          <p:cNvPr id="212" name="Google Shape;212;p26"/>
          <p:cNvSpPr txBox="1"/>
          <p:nvPr>
            <p:ph idx="1" type="body"/>
          </p:nvPr>
        </p:nvSpPr>
        <p:spPr>
          <a:xfrm>
            <a:off x="3576575" y="1827075"/>
            <a:ext cx="4111200" cy="3981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lang="en" sz="1700">
                <a:solidFill>
                  <a:srgbClr val="3D85C6"/>
                </a:solidFill>
              </a:rPr>
              <a:t>Reform</a:t>
            </a:r>
            <a:endParaRPr sz="1700">
              <a:solidFill>
                <a:srgbClr val="3D85C6"/>
              </a:solidFill>
            </a:endParaRPr>
          </a:p>
        </p:txBody>
      </p:sp>
      <p:sp>
        <p:nvSpPr>
          <p:cNvPr id="213" name="Google Shape;213;p26"/>
          <p:cNvSpPr/>
          <p:nvPr/>
        </p:nvSpPr>
        <p:spPr>
          <a:xfrm>
            <a:off x="466425" y="1369475"/>
            <a:ext cx="2583600" cy="361200"/>
          </a:xfrm>
          <a:prstGeom prst="rect">
            <a:avLst/>
          </a:prstGeom>
          <a:solidFill>
            <a:srgbClr val="227773">
              <a:alpha val="7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Rules</a:t>
            </a:r>
            <a:endParaRPr sz="1800">
              <a:solidFill>
                <a:srgbClr val="FFFFFF"/>
              </a:solidFill>
              <a:latin typeface="Roboto"/>
              <a:ea typeface="Roboto"/>
              <a:cs typeface="Roboto"/>
              <a:sym typeface="Roboto"/>
            </a:endParaRPr>
          </a:p>
        </p:txBody>
      </p:sp>
      <p:sp>
        <p:nvSpPr>
          <p:cNvPr id="214" name="Google Shape;214;p26"/>
          <p:cNvSpPr/>
          <p:nvPr/>
        </p:nvSpPr>
        <p:spPr>
          <a:xfrm>
            <a:off x="3312575" y="1369475"/>
            <a:ext cx="2583600" cy="361200"/>
          </a:xfrm>
          <a:prstGeom prst="rect">
            <a:avLst/>
          </a:prstGeom>
          <a:solidFill>
            <a:srgbClr val="227773">
              <a:alpha val="8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Dynamics</a:t>
            </a:r>
            <a:endParaRPr sz="1800">
              <a:solidFill>
                <a:srgbClr val="FFFFFF"/>
              </a:solidFill>
              <a:latin typeface="Roboto"/>
              <a:ea typeface="Roboto"/>
              <a:cs typeface="Roboto"/>
              <a:sym typeface="Roboto"/>
            </a:endParaRPr>
          </a:p>
        </p:txBody>
      </p:sp>
      <p:sp>
        <p:nvSpPr>
          <p:cNvPr id="215" name="Google Shape;215;p26"/>
          <p:cNvSpPr/>
          <p:nvPr/>
        </p:nvSpPr>
        <p:spPr>
          <a:xfrm>
            <a:off x="6115875" y="1369475"/>
            <a:ext cx="2583600" cy="398100"/>
          </a:xfrm>
          <a:prstGeom prst="rect">
            <a:avLst/>
          </a:prstGeom>
          <a:solidFill>
            <a:srgbClr val="22777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7"/>
          <p:cNvSpPr txBox="1"/>
          <p:nvPr>
            <p:ph idx="1" type="body"/>
          </p:nvPr>
        </p:nvSpPr>
        <p:spPr>
          <a:xfrm>
            <a:off x="2548775" y="1827075"/>
            <a:ext cx="1027800" cy="3981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lang="en" sz="1700">
                <a:solidFill>
                  <a:srgbClr val="666666"/>
                </a:solidFill>
              </a:rPr>
              <a:t>Baseline</a:t>
            </a:r>
            <a:endParaRPr sz="1700">
              <a:solidFill>
                <a:srgbClr val="666666"/>
              </a:solidFill>
            </a:endParaRPr>
          </a:p>
        </p:txBody>
      </p:sp>
      <p:sp>
        <p:nvSpPr>
          <p:cNvPr id="221" name="Google Shape;221;p27"/>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100">
                <a:latin typeface="Roboto Serif"/>
                <a:ea typeface="Roboto Serif"/>
                <a:cs typeface="Roboto Serif"/>
                <a:sym typeface="Roboto Serif"/>
              </a:rPr>
              <a:t>Microsimulation</a:t>
            </a:r>
            <a:endParaRPr sz="3100">
              <a:latin typeface="Roboto Serif"/>
              <a:ea typeface="Roboto Serif"/>
              <a:cs typeface="Roboto Serif"/>
              <a:sym typeface="Roboto Serif"/>
            </a:endParaRPr>
          </a:p>
        </p:txBody>
      </p:sp>
      <p:graphicFrame>
        <p:nvGraphicFramePr>
          <p:cNvPr id="222" name="Google Shape;222;p27"/>
          <p:cNvGraphicFramePr/>
          <p:nvPr/>
        </p:nvGraphicFramePr>
        <p:xfrm>
          <a:off x="493213" y="2225200"/>
          <a:ext cx="3000000" cy="3000000"/>
        </p:xfrm>
        <a:graphic>
          <a:graphicData uri="http://schemas.openxmlformats.org/drawingml/2006/table">
            <a:tbl>
              <a:tblPr>
                <a:noFill/>
                <a:tableStyleId>{BA784BAA-DDBA-4395-B651-B70E84FFE481}</a:tableStyleId>
              </a:tblPr>
              <a:tblGrid>
                <a:gridCol w="1027775"/>
                <a:gridCol w="1027775"/>
                <a:gridCol w="1027775"/>
                <a:gridCol w="1027775"/>
                <a:gridCol w="1027775"/>
                <a:gridCol w="1027775"/>
                <a:gridCol w="1027775"/>
                <a:gridCol w="1027775"/>
              </a:tblGrid>
              <a:tr h="609575">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Gross income</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00000"/>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 kids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00000"/>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Taxes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666666"/>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Taxes </a:t>
                      </a:r>
                      <a:r>
                        <a:rPr i="1" lang="en" sz="1200">
                          <a:solidFill>
                            <a:srgbClr val="FFFFFF"/>
                          </a:solidFill>
                          <a:latin typeface="Roboto"/>
                          <a:ea typeface="Roboto"/>
                          <a:cs typeface="Roboto"/>
                          <a:sym typeface="Roboto"/>
                        </a:rPr>
                        <a:t>Static</a:t>
                      </a:r>
                      <a:endParaRPr i="1" sz="1200">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B5394"/>
                    </a:solidFill>
                  </a:tcPr>
                </a:tc>
                <a:tc>
                  <a:txBody>
                    <a:bodyPr/>
                    <a:lstStyle/>
                    <a:p>
                      <a:pPr indent="0" lvl="0" marL="0" rtl="0" algn="ctr">
                        <a:spcBef>
                          <a:spcPts val="0"/>
                        </a:spcBef>
                        <a:spcAft>
                          <a:spcPts val="0"/>
                        </a:spcAft>
                        <a:buNone/>
                      </a:pPr>
                      <a:r>
                        <a:rPr lang="en">
                          <a:solidFill>
                            <a:schemeClr val="lt1"/>
                          </a:solidFill>
                          <a:latin typeface="Roboto"/>
                          <a:ea typeface="Roboto"/>
                          <a:cs typeface="Roboto"/>
                          <a:sym typeface="Roboto"/>
                        </a:rPr>
                        <a:t>Δ </a:t>
                      </a:r>
                      <a:r>
                        <a:rPr lang="en">
                          <a:solidFill>
                            <a:schemeClr val="lt1"/>
                          </a:solidFill>
                          <a:latin typeface="Roboto"/>
                          <a:ea typeface="Roboto"/>
                          <a:cs typeface="Roboto"/>
                          <a:sym typeface="Roboto"/>
                        </a:rPr>
                        <a:t>earnings</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B5394"/>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Tax</a:t>
                      </a:r>
                      <a:br>
                        <a:rPr lang="en">
                          <a:solidFill>
                            <a:srgbClr val="FFFFFF"/>
                          </a:solidFill>
                          <a:latin typeface="Roboto"/>
                          <a:ea typeface="Roboto"/>
                          <a:cs typeface="Roboto"/>
                          <a:sym typeface="Roboto"/>
                        </a:rPr>
                      </a:br>
                      <a:r>
                        <a:rPr i="1" lang="en" sz="1200">
                          <a:solidFill>
                            <a:srgbClr val="FFFFFF"/>
                          </a:solidFill>
                          <a:latin typeface="Roboto"/>
                          <a:ea typeface="Roboto"/>
                          <a:cs typeface="Roboto"/>
                          <a:sym typeface="Roboto"/>
                        </a:rPr>
                        <a:t>w/ behavior</a:t>
                      </a:r>
                      <a:endParaRPr i="1" sz="1200">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B5394"/>
                    </a:solidFill>
                  </a:tcPr>
                </a:tc>
                <a:tc>
                  <a:txBody>
                    <a:bodyPr/>
                    <a:lstStyle/>
                    <a:p>
                      <a:pPr indent="0" lvl="0" marL="0" rtl="0" algn="ctr">
                        <a:spcBef>
                          <a:spcPts val="0"/>
                        </a:spcBef>
                        <a:spcAft>
                          <a:spcPts val="0"/>
                        </a:spcAft>
                        <a:buNone/>
                      </a:pPr>
                      <a:r>
                        <a:rPr b="1" lang="en">
                          <a:solidFill>
                            <a:srgbClr val="FFFFFF"/>
                          </a:solidFill>
                          <a:latin typeface="Roboto"/>
                          <a:ea typeface="Roboto"/>
                          <a:cs typeface="Roboto"/>
                          <a:sym typeface="Roboto"/>
                        </a:rPr>
                        <a:t>Δ tax</a:t>
                      </a:r>
                      <a:endParaRPr b="1">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B5394"/>
                    </a:solidFill>
                  </a:tcPr>
                </a:tc>
                <a:tc>
                  <a:txBody>
                    <a:bodyPr/>
                    <a:lstStyle/>
                    <a:p>
                      <a:pPr indent="0" lvl="0" marL="0" rtl="0" algn="ctr">
                        <a:spcBef>
                          <a:spcPts val="0"/>
                        </a:spcBef>
                        <a:spcAft>
                          <a:spcPts val="0"/>
                        </a:spcAft>
                        <a:buNone/>
                      </a:pPr>
                      <a:r>
                        <a:rPr lang="en">
                          <a:solidFill>
                            <a:srgbClr val="FFFFFF"/>
                          </a:solidFill>
                          <a:latin typeface="Roboto"/>
                          <a:ea typeface="Roboto"/>
                          <a:cs typeface="Roboto"/>
                          <a:sym typeface="Roboto"/>
                        </a:rPr>
                        <a:t>Weight</a:t>
                      </a:r>
                      <a:endParaRPr>
                        <a:solidFill>
                          <a:srgbClr val="FFFFFF"/>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000000"/>
                    </a:solidFill>
                  </a:tcPr>
                </a:tc>
              </a:tr>
              <a:tr h="396200">
                <a:tc>
                  <a:txBody>
                    <a:bodyPr/>
                    <a:lstStyle/>
                    <a:p>
                      <a:pPr indent="0" lvl="0" marL="0" rtl="0" algn="ctr">
                        <a:spcBef>
                          <a:spcPts val="0"/>
                        </a:spcBef>
                        <a:spcAft>
                          <a:spcPts val="0"/>
                        </a:spcAft>
                        <a:buNone/>
                      </a:pPr>
                      <a:r>
                        <a:rPr lang="en">
                          <a:latin typeface="Roboto"/>
                          <a:ea typeface="Roboto"/>
                          <a:cs typeface="Roboto"/>
                          <a:sym typeface="Roboto"/>
                        </a:rPr>
                        <a:t>$100,000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$21,000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latin typeface="Roboto"/>
                          <a:ea typeface="Roboto"/>
                          <a:cs typeface="Roboto"/>
                          <a:sym typeface="Roboto"/>
                        </a:rPr>
                        <a:t>$20,000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+$700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$20,150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latin typeface="Roboto"/>
                          <a:ea typeface="Roboto"/>
                          <a:cs typeface="Roboto"/>
                          <a:sym typeface="Roboto"/>
                        </a:rPr>
                        <a:t>-$850</a:t>
                      </a:r>
                      <a:endParaRPr b="1">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solidFill>
                            <a:srgbClr val="434343"/>
                          </a:solidFill>
                          <a:latin typeface="Roboto"/>
                          <a:ea typeface="Roboto"/>
                          <a:cs typeface="Roboto"/>
                          <a:sym typeface="Roboto"/>
                        </a:rPr>
                        <a:t>500k</a:t>
                      </a:r>
                      <a:endParaRPr>
                        <a:solidFill>
                          <a:srgbClr val="434343"/>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Roboto"/>
                          <a:ea typeface="Roboto"/>
                          <a:cs typeface="Roboto"/>
                          <a:sym typeface="Roboto"/>
                        </a:rPr>
                        <a:t>$100,000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2</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$12,000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latin typeface="Roboto"/>
                          <a:ea typeface="Roboto"/>
                          <a:cs typeface="Roboto"/>
                          <a:sym typeface="Roboto"/>
                        </a:rPr>
                        <a:t>$10,000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+$1,000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$10,300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latin typeface="Roboto"/>
                          <a:ea typeface="Roboto"/>
                          <a:cs typeface="Roboto"/>
                          <a:sym typeface="Roboto"/>
                        </a:rPr>
                        <a:t>-$1,700</a:t>
                      </a:r>
                      <a:endParaRPr b="1">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solidFill>
                            <a:srgbClr val="434343"/>
                          </a:solidFill>
                          <a:latin typeface="Roboto"/>
                          <a:ea typeface="Roboto"/>
                          <a:cs typeface="Roboto"/>
                          <a:sym typeface="Roboto"/>
                        </a:rPr>
                        <a:t>700k</a:t>
                      </a:r>
                      <a:endParaRPr>
                        <a:solidFill>
                          <a:srgbClr val="434343"/>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Roboto"/>
                          <a:ea typeface="Roboto"/>
                          <a:cs typeface="Roboto"/>
                          <a:sym typeface="Roboto"/>
                        </a:rPr>
                        <a:t>$25,000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1</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Roboto"/>
                          <a:ea typeface="Roboto"/>
                          <a:cs typeface="Roboto"/>
                          <a:sym typeface="Roboto"/>
                        </a:rPr>
                        <a:t>-$3,000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latin typeface="Roboto"/>
                          <a:ea typeface="Roboto"/>
                          <a:cs typeface="Roboto"/>
                          <a:sym typeface="Roboto"/>
                        </a:rPr>
                        <a:t>-$3,000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-$3,000</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latin typeface="Roboto"/>
                          <a:ea typeface="Roboto"/>
                          <a:cs typeface="Roboto"/>
                          <a:sym typeface="Roboto"/>
                        </a:rPr>
                        <a:t>$0</a:t>
                      </a:r>
                      <a:endParaRPr b="1">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solidFill>
                            <a:srgbClr val="434343"/>
                          </a:solidFill>
                          <a:latin typeface="Roboto"/>
                          <a:ea typeface="Roboto"/>
                          <a:cs typeface="Roboto"/>
                          <a:sym typeface="Roboto"/>
                        </a:rPr>
                        <a:t>100k</a:t>
                      </a:r>
                      <a:endParaRPr>
                        <a:solidFill>
                          <a:srgbClr val="434343"/>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r>
              <a:tr h="396200">
                <a:tc gridSpan="2">
                  <a:txBody>
                    <a:bodyPr/>
                    <a:lstStyle/>
                    <a:p>
                      <a:pPr indent="0" lvl="0" marL="0" rtl="0" algn="ctr">
                        <a:spcBef>
                          <a:spcPts val="0"/>
                        </a:spcBef>
                        <a:spcAft>
                          <a:spcPts val="0"/>
                        </a:spcAft>
                        <a:buNone/>
                      </a:pPr>
                      <a:r>
                        <a:rPr lang="en">
                          <a:latin typeface="Roboto"/>
                          <a:ea typeface="Roboto"/>
                          <a:cs typeface="Roboto"/>
                          <a:sym typeface="Roboto"/>
                        </a:rPr>
                        <a:t>…</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hMerge="1"/>
                <a:tc>
                  <a:txBody>
                    <a:bodyPr/>
                    <a:lstStyle/>
                    <a:p>
                      <a:pPr indent="0" lvl="0" marL="0" rtl="0" algn="ctr">
                        <a:spcBef>
                          <a:spcPts val="0"/>
                        </a:spcBef>
                        <a:spcAft>
                          <a:spcPts val="0"/>
                        </a:spcAft>
                        <a:buNone/>
                      </a:pPr>
                      <a:r>
                        <a:rPr lang="en">
                          <a:latin typeface="Roboto"/>
                          <a:ea typeface="Roboto"/>
                          <a:cs typeface="Roboto"/>
                          <a:sym typeface="Roboto"/>
                        </a:rPr>
                        <a:t>…</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lang="en">
                          <a:latin typeface="Roboto"/>
                          <a:ea typeface="Roboto"/>
                          <a:cs typeface="Roboto"/>
                          <a:sym typeface="Roboto"/>
                        </a:rPr>
                        <a:t>…</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latin typeface="Roboto"/>
                          <a:ea typeface="Roboto"/>
                          <a:cs typeface="Roboto"/>
                          <a:sym typeface="Roboto"/>
                        </a:rPr>
                        <a:t>…</a:t>
                      </a:r>
                      <a:endParaRPr>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latin typeface="Roboto"/>
                          <a:ea typeface="Roboto"/>
                          <a:cs typeface="Roboto"/>
                          <a:sym typeface="Roboto"/>
                        </a:rPr>
                        <a:t>…</a:t>
                      </a:r>
                      <a:endParaRPr b="1">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lang="en">
                          <a:solidFill>
                            <a:srgbClr val="434343"/>
                          </a:solidFill>
                          <a:latin typeface="Roboto"/>
                          <a:ea typeface="Roboto"/>
                          <a:cs typeface="Roboto"/>
                          <a:sym typeface="Roboto"/>
                        </a:rPr>
                        <a:t>…</a:t>
                      </a:r>
                      <a:endParaRPr>
                        <a:solidFill>
                          <a:srgbClr val="434343"/>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r>
              <a:tr h="396200">
                <a:tc gridSpan="2">
                  <a:txBody>
                    <a:bodyPr/>
                    <a:lstStyle/>
                    <a:p>
                      <a:pPr indent="0" lvl="0" marL="0" rtl="0" algn="ctr">
                        <a:spcBef>
                          <a:spcPts val="0"/>
                        </a:spcBef>
                        <a:spcAft>
                          <a:spcPts val="0"/>
                        </a:spcAft>
                        <a:buNone/>
                      </a:pPr>
                      <a:r>
                        <a:rPr b="1" lang="en">
                          <a:latin typeface="Roboto"/>
                          <a:ea typeface="Roboto"/>
                          <a:cs typeface="Roboto"/>
                          <a:sym typeface="Roboto"/>
                        </a:rPr>
                        <a:t>TOTAL</a:t>
                      </a:r>
                      <a:endParaRPr b="1">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c hMerge="1"/>
                <a:tc>
                  <a:txBody>
                    <a:bodyPr/>
                    <a:lstStyle/>
                    <a:p>
                      <a:pPr indent="0" lvl="0" marL="0" rtl="0" algn="ctr">
                        <a:spcBef>
                          <a:spcPts val="0"/>
                        </a:spcBef>
                        <a:spcAft>
                          <a:spcPts val="0"/>
                        </a:spcAft>
                        <a:buNone/>
                      </a:pPr>
                      <a:r>
                        <a:rPr b="1" lang="en">
                          <a:latin typeface="Roboto"/>
                          <a:ea typeface="Roboto"/>
                          <a:cs typeface="Roboto"/>
                          <a:sym typeface="Roboto"/>
                        </a:rPr>
                        <a:t>$960B</a:t>
                      </a:r>
                      <a:endParaRPr b="1">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EFEFEF"/>
                    </a:solidFill>
                  </a:tcPr>
                </a:tc>
                <a:tc>
                  <a:txBody>
                    <a:bodyPr/>
                    <a:lstStyle/>
                    <a:p>
                      <a:pPr indent="0" lvl="0" marL="0" rtl="0" algn="ctr">
                        <a:spcBef>
                          <a:spcPts val="0"/>
                        </a:spcBef>
                        <a:spcAft>
                          <a:spcPts val="0"/>
                        </a:spcAft>
                        <a:buNone/>
                      </a:pPr>
                      <a:r>
                        <a:rPr b="1" lang="en">
                          <a:latin typeface="Roboto"/>
                          <a:ea typeface="Roboto"/>
                          <a:cs typeface="Roboto"/>
                          <a:sym typeface="Roboto"/>
                        </a:rPr>
                        <a:t>$930B</a:t>
                      </a:r>
                      <a:endParaRPr b="1">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latin typeface="Roboto"/>
                          <a:ea typeface="Roboto"/>
                          <a:cs typeface="Roboto"/>
                          <a:sym typeface="Roboto"/>
                        </a:rPr>
                        <a:t>+$10B</a:t>
                      </a:r>
                      <a:endParaRPr b="1">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latin typeface="Roboto"/>
                          <a:ea typeface="Roboto"/>
                          <a:cs typeface="Roboto"/>
                          <a:sym typeface="Roboto"/>
                        </a:rPr>
                        <a:t>$935B</a:t>
                      </a:r>
                      <a:endParaRPr b="1">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latin typeface="Roboto"/>
                          <a:ea typeface="Roboto"/>
                          <a:cs typeface="Roboto"/>
                          <a:sym typeface="Roboto"/>
                        </a:rPr>
                        <a:t>-$25B</a:t>
                      </a:r>
                      <a:endParaRPr b="1">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
                          <a:solidFill>
                            <a:srgbClr val="434343"/>
                          </a:solidFill>
                          <a:latin typeface="Roboto"/>
                          <a:ea typeface="Roboto"/>
                          <a:cs typeface="Roboto"/>
                          <a:sym typeface="Roboto"/>
                        </a:rPr>
                        <a:t>170M</a:t>
                      </a:r>
                      <a:endParaRPr b="1">
                        <a:solidFill>
                          <a:srgbClr val="434343"/>
                        </a:solidFill>
                        <a:latin typeface="Roboto"/>
                        <a:ea typeface="Roboto"/>
                        <a:cs typeface="Roboto"/>
                        <a:sym typeface="Roboto"/>
                      </a:endParaRPr>
                    </a:p>
                  </a:txBody>
                  <a:tcPr marT="91425" marB="91425" marR="91425" marL="91425" anchor="ctr">
                    <a:lnL cap="flat" cmpd="sng" w="9525">
                      <a:solidFill>
                        <a:srgbClr val="666666">
                          <a:alpha val="0"/>
                        </a:srgbClr>
                      </a:solidFill>
                      <a:prstDash val="solid"/>
                      <a:round/>
                      <a:headEnd len="sm" w="sm" type="none"/>
                      <a:tailEnd len="sm" w="sm" type="none"/>
                    </a:lnL>
                    <a:lnR cap="flat" cmpd="sng" w="9525">
                      <a:solidFill>
                        <a:srgbClr val="666666">
                          <a:alpha val="0"/>
                        </a:srgbClr>
                      </a:solidFill>
                      <a:prstDash val="solid"/>
                      <a:round/>
                      <a:headEnd len="sm" w="sm" type="none"/>
                      <a:tailEnd len="sm" w="sm" type="none"/>
                    </a:lnR>
                    <a:lnT cap="flat" cmpd="sng" w="9525">
                      <a:solidFill>
                        <a:srgbClr val="666666">
                          <a:alpha val="0"/>
                        </a:srgbClr>
                      </a:solidFill>
                      <a:prstDash val="solid"/>
                      <a:round/>
                      <a:headEnd len="sm" w="sm" type="none"/>
                      <a:tailEnd len="sm" w="sm" type="none"/>
                    </a:lnT>
                    <a:lnB cap="flat" cmpd="sng" w="9525">
                      <a:solidFill>
                        <a:srgbClr val="666666">
                          <a:alpha val="0"/>
                        </a:srgbClr>
                      </a:solidFill>
                      <a:prstDash val="solid"/>
                      <a:round/>
                      <a:headEnd len="sm" w="sm" type="none"/>
                      <a:tailEnd len="sm" w="sm" type="none"/>
                    </a:lnB>
                  </a:tcPr>
                </a:tc>
              </a:tr>
            </a:tbl>
          </a:graphicData>
        </a:graphic>
      </p:graphicFrame>
      <p:sp>
        <p:nvSpPr>
          <p:cNvPr id="223" name="Google Shape;223;p27"/>
          <p:cNvSpPr txBox="1"/>
          <p:nvPr>
            <p:ph idx="1" type="body"/>
          </p:nvPr>
        </p:nvSpPr>
        <p:spPr>
          <a:xfrm>
            <a:off x="3576575" y="1827075"/>
            <a:ext cx="4111200" cy="3981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lang="en" sz="1700">
                <a:solidFill>
                  <a:srgbClr val="3D85C6"/>
                </a:solidFill>
              </a:rPr>
              <a:t>Reform</a:t>
            </a:r>
            <a:endParaRPr sz="1700">
              <a:solidFill>
                <a:srgbClr val="3D85C6"/>
              </a:solidFill>
            </a:endParaRPr>
          </a:p>
        </p:txBody>
      </p:sp>
      <p:sp>
        <p:nvSpPr>
          <p:cNvPr id="224" name="Google Shape;224;p27"/>
          <p:cNvSpPr/>
          <p:nvPr/>
        </p:nvSpPr>
        <p:spPr>
          <a:xfrm>
            <a:off x="466425" y="1369475"/>
            <a:ext cx="2583600" cy="361200"/>
          </a:xfrm>
          <a:prstGeom prst="rect">
            <a:avLst/>
          </a:prstGeom>
          <a:solidFill>
            <a:srgbClr val="227773">
              <a:alpha val="7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Rules</a:t>
            </a:r>
            <a:endParaRPr sz="1800">
              <a:solidFill>
                <a:srgbClr val="FFFFFF"/>
              </a:solidFill>
              <a:latin typeface="Roboto"/>
              <a:ea typeface="Roboto"/>
              <a:cs typeface="Roboto"/>
              <a:sym typeface="Roboto"/>
            </a:endParaRPr>
          </a:p>
        </p:txBody>
      </p:sp>
      <p:sp>
        <p:nvSpPr>
          <p:cNvPr id="225" name="Google Shape;225;p27"/>
          <p:cNvSpPr/>
          <p:nvPr/>
        </p:nvSpPr>
        <p:spPr>
          <a:xfrm>
            <a:off x="3312575" y="1369475"/>
            <a:ext cx="2583600" cy="361200"/>
          </a:xfrm>
          <a:prstGeom prst="rect">
            <a:avLst/>
          </a:prstGeom>
          <a:solidFill>
            <a:srgbClr val="227773">
              <a:alpha val="8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Dynamics</a:t>
            </a:r>
            <a:endParaRPr sz="1800">
              <a:solidFill>
                <a:srgbClr val="FFFFFF"/>
              </a:solidFill>
              <a:latin typeface="Roboto"/>
              <a:ea typeface="Roboto"/>
              <a:cs typeface="Roboto"/>
              <a:sym typeface="Roboto"/>
            </a:endParaRPr>
          </a:p>
        </p:txBody>
      </p:sp>
      <p:sp>
        <p:nvSpPr>
          <p:cNvPr id="226" name="Google Shape;226;p27"/>
          <p:cNvSpPr/>
          <p:nvPr/>
        </p:nvSpPr>
        <p:spPr>
          <a:xfrm>
            <a:off x="6115875" y="1369475"/>
            <a:ext cx="2583600" cy="398100"/>
          </a:xfrm>
          <a:prstGeom prst="rect">
            <a:avLst/>
          </a:prstGeom>
          <a:solidFill>
            <a:srgbClr val="22777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8"/>
          <p:cNvSpPr txBox="1"/>
          <p:nvPr>
            <p:ph idx="1" type="body"/>
          </p:nvPr>
        </p:nvSpPr>
        <p:spPr>
          <a:xfrm>
            <a:off x="3291150" y="2166575"/>
            <a:ext cx="2583600" cy="2463000"/>
          </a:xfrm>
          <a:prstGeom prst="rect">
            <a:avLst/>
          </a:prstGeom>
        </p:spPr>
        <p:txBody>
          <a:bodyPr anchorCtr="0" anchor="t" bIns="91425" lIns="91425" spcFirstLastPara="1" rIns="91425" wrap="square" tIns="91425">
            <a:noAutofit/>
          </a:bodyPr>
          <a:lstStyle/>
          <a:p>
            <a:pPr indent="-323850" lvl="0" marL="457200" rtl="0" algn="l">
              <a:spcBef>
                <a:spcPts val="400"/>
              </a:spcBef>
              <a:spcAft>
                <a:spcPts val="0"/>
              </a:spcAft>
              <a:buClr>
                <a:srgbClr val="227773"/>
              </a:buClr>
              <a:buSzPts val="1500"/>
              <a:buFont typeface="Arial"/>
              <a:buChar char="●"/>
            </a:pPr>
            <a:r>
              <a:rPr lang="en" sz="1500">
                <a:solidFill>
                  <a:srgbClr val="227773"/>
                </a:solidFill>
              </a:rPr>
              <a:t>Labor supply elasticities</a:t>
            </a:r>
            <a:endParaRPr sz="1500">
              <a:solidFill>
                <a:srgbClr val="227773"/>
              </a:solidFill>
            </a:endParaRPr>
          </a:p>
        </p:txBody>
      </p:sp>
      <p:sp>
        <p:nvSpPr>
          <p:cNvPr id="232" name="Google Shape;232;p28"/>
          <p:cNvSpPr/>
          <p:nvPr/>
        </p:nvSpPr>
        <p:spPr>
          <a:xfrm>
            <a:off x="0" y="4409525"/>
            <a:ext cx="9144000" cy="720900"/>
          </a:xfrm>
          <a:prstGeom prst="rect">
            <a:avLst/>
          </a:prstGeom>
          <a:solidFill>
            <a:srgbClr val="CFE2F3">
              <a:alpha val="5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solidFill>
                <a:srgbClr val="FFFFFF"/>
              </a:solidFill>
              <a:latin typeface="Roboto"/>
              <a:ea typeface="Roboto"/>
              <a:cs typeface="Roboto"/>
              <a:sym typeface="Roboto"/>
            </a:endParaRPr>
          </a:p>
        </p:txBody>
      </p:sp>
      <p:sp>
        <p:nvSpPr>
          <p:cNvPr id="233" name="Google Shape;233;p28"/>
          <p:cNvSpPr txBox="1"/>
          <p:nvPr>
            <p:ph idx="1" type="body"/>
          </p:nvPr>
        </p:nvSpPr>
        <p:spPr>
          <a:xfrm>
            <a:off x="471900" y="2166575"/>
            <a:ext cx="2583600" cy="2463000"/>
          </a:xfrm>
          <a:prstGeom prst="rect">
            <a:avLst/>
          </a:prstGeom>
        </p:spPr>
        <p:txBody>
          <a:bodyPr anchorCtr="0" anchor="t" bIns="91425" lIns="91425" spcFirstLastPara="1" rIns="91425" wrap="square" tIns="91425">
            <a:noAutofit/>
          </a:bodyPr>
          <a:lstStyle/>
          <a:p>
            <a:pPr indent="-317500" lvl="0" marL="457200" rtl="0" algn="l">
              <a:spcBef>
                <a:spcPts val="400"/>
              </a:spcBef>
              <a:spcAft>
                <a:spcPts val="0"/>
              </a:spcAft>
              <a:buClr>
                <a:srgbClr val="227773"/>
              </a:buClr>
              <a:buSzPts val="1400"/>
              <a:buFont typeface="Arial"/>
              <a:buChar char="●"/>
            </a:pPr>
            <a:r>
              <a:rPr lang="en" sz="1400">
                <a:solidFill>
                  <a:srgbClr val="227773"/>
                </a:solidFill>
              </a:rPr>
              <a:t>Federal income &amp; payroll tax</a:t>
            </a:r>
            <a:endParaRPr sz="1400">
              <a:solidFill>
                <a:srgbClr val="227773"/>
              </a:solidFill>
            </a:endParaRPr>
          </a:p>
          <a:p>
            <a:pPr indent="-317500" lvl="0" marL="457200" rtl="0" algn="l">
              <a:spcBef>
                <a:spcPts val="400"/>
              </a:spcBef>
              <a:spcAft>
                <a:spcPts val="0"/>
              </a:spcAft>
              <a:buClr>
                <a:srgbClr val="227773"/>
              </a:buClr>
              <a:buSzPts val="1400"/>
              <a:buFont typeface="Arial"/>
              <a:buChar char="●"/>
            </a:pPr>
            <a:r>
              <a:rPr lang="en" sz="1400">
                <a:solidFill>
                  <a:srgbClr val="227773"/>
                </a:solidFill>
              </a:rPr>
              <a:t>State income tax</a:t>
            </a:r>
            <a:endParaRPr sz="1400">
              <a:solidFill>
                <a:srgbClr val="227773"/>
              </a:solidFill>
            </a:endParaRPr>
          </a:p>
          <a:p>
            <a:pPr indent="-317500" lvl="0" marL="457200" rtl="0" algn="l">
              <a:spcBef>
                <a:spcPts val="400"/>
              </a:spcBef>
              <a:spcAft>
                <a:spcPts val="0"/>
              </a:spcAft>
              <a:buClr>
                <a:srgbClr val="227773"/>
              </a:buClr>
              <a:buSzPts val="1400"/>
              <a:buFont typeface="Arial"/>
              <a:buChar char="●"/>
            </a:pPr>
            <a:r>
              <a:rPr lang="en" sz="1400">
                <a:solidFill>
                  <a:srgbClr val="227773"/>
                </a:solidFill>
              </a:rPr>
              <a:t>SNAP, Medicaid, CHIP, ACA PTC, SSI, WIC, Free &amp; reduced price school meals, TANF &amp; CCDF (select states)</a:t>
            </a:r>
            <a:endParaRPr b="1" i="1" sz="1400">
              <a:solidFill>
                <a:srgbClr val="227773"/>
              </a:solidFill>
            </a:endParaRPr>
          </a:p>
        </p:txBody>
      </p:sp>
      <p:sp>
        <p:nvSpPr>
          <p:cNvPr id="234" name="Google Shape;234;p28"/>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Roboto Serif"/>
                <a:ea typeface="Roboto Serif"/>
                <a:cs typeface="Roboto Serif"/>
                <a:sym typeface="Roboto Serif"/>
              </a:rPr>
              <a:t>PolicyEngine Innovates on Each Pillar</a:t>
            </a:r>
            <a:endParaRPr>
              <a:latin typeface="Roboto Serif"/>
              <a:ea typeface="Roboto Serif"/>
              <a:cs typeface="Roboto Serif"/>
              <a:sym typeface="Roboto Serif"/>
            </a:endParaRPr>
          </a:p>
        </p:txBody>
      </p:sp>
      <p:sp>
        <p:nvSpPr>
          <p:cNvPr id="235" name="Google Shape;235;p28"/>
          <p:cNvSpPr/>
          <p:nvPr/>
        </p:nvSpPr>
        <p:spPr>
          <a:xfrm>
            <a:off x="466425" y="1445675"/>
            <a:ext cx="2583600" cy="720900"/>
          </a:xfrm>
          <a:prstGeom prst="rect">
            <a:avLst/>
          </a:prstGeom>
          <a:solidFill>
            <a:srgbClr val="227773">
              <a:alpha val="7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FFFFFF"/>
                </a:solidFill>
                <a:latin typeface="Roboto"/>
                <a:ea typeface="Roboto"/>
                <a:cs typeface="Roboto"/>
                <a:sym typeface="Roboto"/>
              </a:rPr>
              <a:t>Rules</a:t>
            </a:r>
            <a:endParaRPr sz="2400">
              <a:solidFill>
                <a:srgbClr val="FFFFFF"/>
              </a:solidFill>
              <a:latin typeface="Roboto"/>
              <a:ea typeface="Roboto"/>
              <a:cs typeface="Roboto"/>
              <a:sym typeface="Roboto"/>
            </a:endParaRPr>
          </a:p>
        </p:txBody>
      </p:sp>
      <p:sp>
        <p:nvSpPr>
          <p:cNvPr id="236" name="Google Shape;236;p28"/>
          <p:cNvSpPr/>
          <p:nvPr/>
        </p:nvSpPr>
        <p:spPr>
          <a:xfrm>
            <a:off x="3291150" y="1445675"/>
            <a:ext cx="2583600" cy="720900"/>
          </a:xfrm>
          <a:prstGeom prst="rect">
            <a:avLst/>
          </a:prstGeom>
          <a:solidFill>
            <a:srgbClr val="227773">
              <a:alpha val="8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FFFFFF"/>
                </a:solidFill>
                <a:latin typeface="Roboto"/>
                <a:ea typeface="Roboto"/>
                <a:cs typeface="Roboto"/>
                <a:sym typeface="Roboto"/>
              </a:rPr>
              <a:t>Dynamics</a:t>
            </a:r>
            <a:endParaRPr sz="2400">
              <a:solidFill>
                <a:srgbClr val="FFFFFF"/>
              </a:solidFill>
              <a:latin typeface="Roboto"/>
              <a:ea typeface="Roboto"/>
              <a:cs typeface="Roboto"/>
              <a:sym typeface="Roboto"/>
            </a:endParaRPr>
          </a:p>
        </p:txBody>
      </p:sp>
      <p:sp>
        <p:nvSpPr>
          <p:cNvPr id="237" name="Google Shape;237;p28"/>
          <p:cNvSpPr/>
          <p:nvPr/>
        </p:nvSpPr>
        <p:spPr>
          <a:xfrm>
            <a:off x="6115875" y="1445675"/>
            <a:ext cx="2583600" cy="720900"/>
          </a:xfrm>
          <a:prstGeom prst="rect">
            <a:avLst/>
          </a:prstGeom>
          <a:solidFill>
            <a:srgbClr val="22777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FFFFFF"/>
                </a:solidFill>
                <a:latin typeface="Roboto"/>
                <a:ea typeface="Roboto"/>
                <a:cs typeface="Roboto"/>
                <a:sym typeface="Roboto"/>
              </a:rPr>
              <a:t>Data</a:t>
            </a:r>
            <a:endParaRPr sz="2400">
              <a:solidFill>
                <a:srgbClr val="FFFFFF"/>
              </a:solidFill>
              <a:latin typeface="Roboto"/>
              <a:ea typeface="Roboto"/>
              <a:cs typeface="Roboto"/>
              <a:sym typeface="Roboto"/>
            </a:endParaRPr>
          </a:p>
        </p:txBody>
      </p:sp>
      <p:sp>
        <p:nvSpPr>
          <p:cNvPr id="238" name="Google Shape;238;p28"/>
          <p:cNvSpPr txBox="1"/>
          <p:nvPr>
            <p:ph idx="1" type="body"/>
          </p:nvPr>
        </p:nvSpPr>
        <p:spPr>
          <a:xfrm>
            <a:off x="6110400" y="2166575"/>
            <a:ext cx="2583600" cy="2463000"/>
          </a:xfrm>
          <a:prstGeom prst="rect">
            <a:avLst/>
          </a:prstGeom>
        </p:spPr>
        <p:txBody>
          <a:bodyPr anchorCtr="0" anchor="t" bIns="91425" lIns="91425" spcFirstLastPara="1" rIns="91425" wrap="square" tIns="91425">
            <a:noAutofit/>
          </a:bodyPr>
          <a:lstStyle/>
          <a:p>
            <a:pPr indent="-323850" lvl="0" marL="457200" rtl="0" algn="l">
              <a:spcBef>
                <a:spcPts val="400"/>
              </a:spcBef>
              <a:spcAft>
                <a:spcPts val="0"/>
              </a:spcAft>
              <a:buClr>
                <a:srgbClr val="227773"/>
              </a:buClr>
              <a:buSzPts val="1500"/>
              <a:buFont typeface="Arial"/>
              <a:buChar char="●"/>
            </a:pPr>
            <a:r>
              <a:rPr lang="en" sz="1500">
                <a:solidFill>
                  <a:srgbClr val="227773"/>
                </a:solidFill>
              </a:rPr>
              <a:t>CPS ASEC foundation</a:t>
            </a:r>
            <a:endParaRPr sz="1500">
              <a:solidFill>
                <a:srgbClr val="227773"/>
              </a:solidFill>
            </a:endParaRPr>
          </a:p>
          <a:p>
            <a:pPr indent="-323850" lvl="0" marL="457200" rtl="0" algn="l">
              <a:spcBef>
                <a:spcPts val="400"/>
              </a:spcBef>
              <a:spcAft>
                <a:spcPts val="0"/>
              </a:spcAft>
              <a:buClr>
                <a:srgbClr val="227773"/>
              </a:buClr>
              <a:buSzPts val="1500"/>
              <a:buFont typeface="Arial"/>
              <a:buChar char="●"/>
            </a:pPr>
            <a:r>
              <a:rPr lang="en" sz="1500">
                <a:solidFill>
                  <a:srgbClr val="227773"/>
                </a:solidFill>
              </a:rPr>
              <a:t>Integrates IRS PUF, ACS, SCF, and SIPP</a:t>
            </a:r>
            <a:endParaRPr b="1" i="1" sz="1500">
              <a:solidFill>
                <a:srgbClr val="227773"/>
              </a:solidFill>
            </a:endParaRPr>
          </a:p>
          <a:p>
            <a:pPr indent="-323850" lvl="0" marL="457200" rtl="0" algn="l">
              <a:spcBef>
                <a:spcPts val="400"/>
              </a:spcBef>
              <a:spcAft>
                <a:spcPts val="0"/>
              </a:spcAft>
              <a:buClr>
                <a:srgbClr val="227773"/>
              </a:buClr>
              <a:buSzPts val="1500"/>
              <a:buFont typeface="Arial"/>
              <a:buChar char="●"/>
            </a:pPr>
            <a:r>
              <a:rPr lang="en" sz="1500">
                <a:solidFill>
                  <a:srgbClr val="227773"/>
                </a:solidFill>
              </a:rPr>
              <a:t>Calibrates to national aggregates</a:t>
            </a:r>
            <a:endParaRPr b="1" i="1" sz="1500">
              <a:solidFill>
                <a:srgbClr val="227773"/>
              </a:solidFill>
            </a:endParaRPr>
          </a:p>
          <a:p>
            <a:pPr indent="-323850" lvl="0" marL="457200" rtl="0" algn="l">
              <a:spcBef>
                <a:spcPts val="400"/>
              </a:spcBef>
              <a:spcAft>
                <a:spcPts val="0"/>
              </a:spcAft>
              <a:buClr>
                <a:srgbClr val="227773"/>
              </a:buClr>
              <a:buSzPts val="1500"/>
              <a:buFont typeface="Arial"/>
              <a:buChar char="●"/>
            </a:pPr>
            <a:r>
              <a:rPr lang="en" sz="1500">
                <a:solidFill>
                  <a:srgbClr val="227773"/>
                </a:solidFill>
              </a:rPr>
              <a:t>CBO-based ageing</a:t>
            </a:r>
            <a:endParaRPr sz="1500">
              <a:solidFill>
                <a:srgbClr val="227773"/>
              </a:solidFill>
            </a:endParaRPr>
          </a:p>
        </p:txBody>
      </p:sp>
      <p:sp>
        <p:nvSpPr>
          <p:cNvPr id="239" name="Google Shape;239;p28"/>
          <p:cNvSpPr txBox="1"/>
          <p:nvPr>
            <p:ph idx="1" type="body"/>
          </p:nvPr>
        </p:nvSpPr>
        <p:spPr>
          <a:xfrm>
            <a:off x="471900" y="4409525"/>
            <a:ext cx="2583600" cy="7209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i="1" lang="en" sz="1600">
                <a:solidFill>
                  <a:srgbClr val="0B5394"/>
                </a:solidFill>
              </a:rPr>
              <a:t>Legislative references &amp; thousands of unit tests</a:t>
            </a:r>
            <a:endParaRPr b="1" i="1" sz="1600">
              <a:solidFill>
                <a:srgbClr val="0B5394"/>
              </a:solidFill>
            </a:endParaRPr>
          </a:p>
        </p:txBody>
      </p:sp>
      <p:sp>
        <p:nvSpPr>
          <p:cNvPr id="240" name="Google Shape;240;p28"/>
          <p:cNvSpPr txBox="1"/>
          <p:nvPr>
            <p:ph idx="1" type="body"/>
          </p:nvPr>
        </p:nvSpPr>
        <p:spPr>
          <a:xfrm>
            <a:off x="6110400" y="4409525"/>
            <a:ext cx="2583600" cy="7209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i="1" lang="en" sz="1600">
                <a:solidFill>
                  <a:srgbClr val="0B5394"/>
                </a:solidFill>
              </a:rPr>
              <a:t>Machine learning (QRF + GD) boosts accuracy</a:t>
            </a:r>
            <a:endParaRPr b="1" i="1" sz="1600">
              <a:solidFill>
                <a:srgbClr val="0B5394"/>
              </a:solidFill>
            </a:endParaRPr>
          </a:p>
        </p:txBody>
      </p:sp>
      <p:sp>
        <p:nvSpPr>
          <p:cNvPr id="241" name="Google Shape;241;p28"/>
          <p:cNvSpPr txBox="1"/>
          <p:nvPr>
            <p:ph idx="1" type="body"/>
          </p:nvPr>
        </p:nvSpPr>
        <p:spPr>
          <a:xfrm>
            <a:off x="3291150" y="4409525"/>
            <a:ext cx="2583600" cy="7209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i="1" lang="en" sz="1600">
                <a:solidFill>
                  <a:srgbClr val="0B5394"/>
                </a:solidFill>
              </a:rPr>
              <a:t>Adjustable parameters with US CBO presets</a:t>
            </a:r>
            <a:endParaRPr b="1" i="1" sz="1600">
              <a:solidFill>
                <a:srgbClr val="0B5394"/>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3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3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3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4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3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4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9"/>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Demo</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2600"/>
              <a:t>Calculate taxes and benefits for single parent of two in California, with $40,000 income and $1,000/mo rent</a:t>
            </a:r>
            <a:endParaRPr sz="2600"/>
          </a:p>
          <a:p>
            <a:pPr indent="0" lvl="0" marL="0" rtl="0" algn="l">
              <a:spcBef>
                <a:spcPts val="0"/>
              </a:spcBef>
              <a:spcAft>
                <a:spcPts val="0"/>
              </a:spcAft>
              <a:buNone/>
            </a:pPr>
            <a:r>
              <a:t/>
            </a:r>
            <a:endParaRPr sz="2600"/>
          </a:p>
          <a:p>
            <a:pPr indent="-393700" lvl="0" marL="457200" rtl="0" algn="l">
              <a:spcBef>
                <a:spcPts val="0"/>
              </a:spcBef>
              <a:spcAft>
                <a:spcPts val="0"/>
              </a:spcAft>
              <a:buSzPts val="2600"/>
              <a:buChar char="+"/>
            </a:pPr>
            <a:r>
              <a:rPr i="1" lang="en" sz="2600"/>
              <a:t>What if California lifts its SNAP net income limit?</a:t>
            </a:r>
            <a:endParaRPr i="1" sz="26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0"/>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More about microdata</a:t>
            </a:r>
            <a:endParaRPr sz="26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1"/>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900">
                <a:latin typeface="Roboto Serif"/>
                <a:ea typeface="Roboto Serif"/>
                <a:cs typeface="Roboto Serif"/>
                <a:sym typeface="Roboto Serif"/>
              </a:rPr>
              <a:t>Should Microsims Use Tax Data or Population Surveys?</a:t>
            </a:r>
            <a:endParaRPr sz="2900">
              <a:latin typeface="Roboto Serif"/>
              <a:ea typeface="Roboto Serif"/>
              <a:cs typeface="Roboto Serif"/>
              <a:sym typeface="Roboto Serif"/>
            </a:endParaRPr>
          </a:p>
        </p:txBody>
      </p:sp>
      <p:sp>
        <p:nvSpPr>
          <p:cNvPr id="257" name="Google Shape;257;p31"/>
          <p:cNvSpPr txBox="1"/>
          <p:nvPr>
            <p:ph idx="1" type="body"/>
          </p:nvPr>
        </p:nvSpPr>
        <p:spPr>
          <a:xfrm>
            <a:off x="471900" y="1931150"/>
            <a:ext cx="3981300" cy="26982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SzPts val="1900"/>
              <a:buChar char="●"/>
            </a:pPr>
            <a:r>
              <a:rPr lang="en" sz="1900"/>
              <a:t>More accurate income</a:t>
            </a:r>
            <a:endParaRPr sz="1900"/>
          </a:p>
          <a:p>
            <a:pPr indent="-349250" lvl="0" marL="457200" rtl="0" algn="l">
              <a:spcBef>
                <a:spcPts val="1000"/>
              </a:spcBef>
              <a:spcAft>
                <a:spcPts val="0"/>
              </a:spcAft>
              <a:buSzPts val="1900"/>
              <a:buChar char="●"/>
            </a:pPr>
            <a:r>
              <a:rPr lang="en" sz="1900"/>
              <a:t>No sampling concerns</a:t>
            </a:r>
            <a:endParaRPr sz="1900"/>
          </a:p>
          <a:p>
            <a:pPr indent="-349250" lvl="0" marL="457200" rtl="0" algn="l">
              <a:spcBef>
                <a:spcPts val="1000"/>
              </a:spcBef>
              <a:spcAft>
                <a:spcPts val="0"/>
              </a:spcAft>
              <a:buSzPts val="1900"/>
              <a:buChar char="●"/>
            </a:pPr>
            <a:r>
              <a:rPr lang="en" sz="1900"/>
              <a:t>Well suited to tax analysis</a:t>
            </a:r>
            <a:endParaRPr sz="1900"/>
          </a:p>
          <a:p>
            <a:pPr indent="-349250" lvl="0" marL="457200" rtl="0" algn="l">
              <a:spcBef>
                <a:spcPts val="1000"/>
              </a:spcBef>
              <a:spcAft>
                <a:spcPts val="1000"/>
              </a:spcAft>
              <a:buSzPts val="1900"/>
              <a:buChar char="●"/>
            </a:pPr>
            <a:r>
              <a:rPr lang="en" sz="1900"/>
              <a:t>More detailed income and deduction sources</a:t>
            </a:r>
            <a:endParaRPr sz="1900"/>
          </a:p>
        </p:txBody>
      </p:sp>
      <p:sp>
        <p:nvSpPr>
          <p:cNvPr id="258" name="Google Shape;258;p31"/>
          <p:cNvSpPr txBox="1"/>
          <p:nvPr>
            <p:ph idx="1" type="body"/>
          </p:nvPr>
        </p:nvSpPr>
        <p:spPr>
          <a:xfrm>
            <a:off x="471900" y="1496150"/>
            <a:ext cx="3981300" cy="435000"/>
          </a:xfrm>
          <a:prstGeom prst="rect">
            <a:avLst/>
          </a:prstGeom>
          <a:solidFill>
            <a:srgbClr val="666666"/>
          </a:solidFill>
        </p:spPr>
        <p:txBody>
          <a:bodyPr anchorCtr="0" anchor="t" bIns="91425" lIns="91425" spcFirstLastPara="1" rIns="91425" wrap="square" tIns="91425">
            <a:noAutofit/>
          </a:bodyPr>
          <a:lstStyle/>
          <a:p>
            <a:pPr indent="0" lvl="0" marL="0" rtl="0" algn="ctr">
              <a:lnSpc>
                <a:spcPct val="150000"/>
              </a:lnSpc>
              <a:spcBef>
                <a:spcPts val="0"/>
              </a:spcBef>
              <a:spcAft>
                <a:spcPts val="1600"/>
              </a:spcAft>
              <a:buNone/>
            </a:pPr>
            <a:r>
              <a:rPr b="1" lang="en">
                <a:solidFill>
                  <a:srgbClr val="FFFFFF"/>
                </a:solidFill>
              </a:rPr>
              <a:t>IRS Public Use File</a:t>
            </a:r>
            <a:endParaRPr b="1">
              <a:solidFill>
                <a:srgbClr val="FFFFFF"/>
              </a:solidFill>
            </a:endParaRPr>
          </a:p>
        </p:txBody>
      </p:sp>
      <p:sp>
        <p:nvSpPr>
          <p:cNvPr id="259" name="Google Shape;259;p31"/>
          <p:cNvSpPr txBox="1"/>
          <p:nvPr>
            <p:ph idx="1" type="body"/>
          </p:nvPr>
        </p:nvSpPr>
        <p:spPr>
          <a:xfrm>
            <a:off x="4712700" y="1931150"/>
            <a:ext cx="3981300" cy="26982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SzPts val="1900"/>
              <a:buChar char="●"/>
            </a:pPr>
            <a:r>
              <a:rPr lang="en" sz="1900"/>
              <a:t>Benefit programs</a:t>
            </a:r>
            <a:endParaRPr sz="1900"/>
          </a:p>
          <a:p>
            <a:pPr indent="-349250" lvl="0" marL="457200" rtl="0" algn="l">
              <a:spcBef>
                <a:spcPts val="1000"/>
              </a:spcBef>
              <a:spcAft>
                <a:spcPts val="0"/>
              </a:spcAft>
              <a:buSzPts val="1900"/>
              <a:buChar char="●"/>
            </a:pPr>
            <a:r>
              <a:rPr lang="en" sz="1900"/>
              <a:t>Poverty impacts</a:t>
            </a:r>
            <a:endParaRPr sz="1900"/>
          </a:p>
          <a:p>
            <a:pPr indent="-349250" lvl="0" marL="457200" rtl="0" algn="l">
              <a:spcBef>
                <a:spcPts val="1000"/>
              </a:spcBef>
              <a:spcAft>
                <a:spcPts val="0"/>
              </a:spcAft>
              <a:buSzPts val="1900"/>
              <a:buChar char="●"/>
            </a:pPr>
            <a:r>
              <a:rPr lang="en" sz="1900"/>
              <a:t>Hierarchical household structures with demographics</a:t>
            </a:r>
            <a:endParaRPr sz="1900"/>
          </a:p>
          <a:p>
            <a:pPr indent="-349250" lvl="0" marL="457200" rtl="0" algn="l">
              <a:spcBef>
                <a:spcPts val="1000"/>
              </a:spcBef>
              <a:spcAft>
                <a:spcPts val="0"/>
              </a:spcAft>
              <a:buSzPts val="1900"/>
              <a:buChar char="●"/>
            </a:pPr>
            <a:r>
              <a:rPr lang="en" sz="1900"/>
              <a:t>Openly available</a:t>
            </a:r>
            <a:endParaRPr sz="1900"/>
          </a:p>
          <a:p>
            <a:pPr indent="-349250" lvl="0" marL="457200" rtl="0" algn="l">
              <a:spcBef>
                <a:spcPts val="1000"/>
              </a:spcBef>
              <a:spcAft>
                <a:spcPts val="0"/>
              </a:spcAft>
              <a:buSzPts val="1900"/>
              <a:buChar char="●"/>
            </a:pPr>
            <a:r>
              <a:rPr lang="en" sz="1900"/>
              <a:t>More recent data</a:t>
            </a:r>
            <a:endParaRPr sz="1900"/>
          </a:p>
          <a:p>
            <a:pPr indent="-349250" lvl="0" marL="457200" rtl="0" algn="l">
              <a:spcBef>
                <a:spcPts val="1000"/>
              </a:spcBef>
              <a:spcAft>
                <a:spcPts val="1000"/>
              </a:spcAft>
              <a:buSzPts val="1900"/>
              <a:buChar char="●"/>
            </a:pPr>
            <a:r>
              <a:rPr lang="en" sz="1900"/>
              <a:t>Includes nonfilers</a:t>
            </a:r>
            <a:endParaRPr sz="1900"/>
          </a:p>
        </p:txBody>
      </p:sp>
      <p:sp>
        <p:nvSpPr>
          <p:cNvPr id="260" name="Google Shape;260;p31"/>
          <p:cNvSpPr txBox="1"/>
          <p:nvPr>
            <p:ph idx="1" type="body"/>
          </p:nvPr>
        </p:nvSpPr>
        <p:spPr>
          <a:xfrm>
            <a:off x="4712700" y="1496150"/>
            <a:ext cx="3981300" cy="435000"/>
          </a:xfrm>
          <a:prstGeom prst="rect">
            <a:avLst/>
          </a:prstGeom>
          <a:solidFill>
            <a:srgbClr val="0B5394"/>
          </a:solidFill>
        </p:spPr>
        <p:txBody>
          <a:bodyPr anchorCtr="0" anchor="t" bIns="91425" lIns="91425" spcFirstLastPara="1" rIns="91425" wrap="square" tIns="91425">
            <a:noAutofit/>
          </a:bodyPr>
          <a:lstStyle/>
          <a:p>
            <a:pPr indent="0" lvl="0" marL="0" rtl="0" algn="ctr">
              <a:lnSpc>
                <a:spcPct val="150000"/>
              </a:lnSpc>
              <a:spcBef>
                <a:spcPts val="0"/>
              </a:spcBef>
              <a:spcAft>
                <a:spcPts val="1600"/>
              </a:spcAft>
              <a:buNone/>
            </a:pPr>
            <a:r>
              <a:rPr b="1" lang="en">
                <a:solidFill>
                  <a:srgbClr val="FFFFFF"/>
                </a:solidFill>
              </a:rPr>
              <a:t>Current Population Survey</a:t>
            </a:r>
            <a:endParaRPr b="1">
              <a:solidFill>
                <a:srgbClr val="FFFF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5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5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6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2"/>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900">
                <a:latin typeface="Roboto Serif"/>
                <a:ea typeface="Roboto Serif"/>
                <a:cs typeface="Roboto Serif"/>
                <a:sym typeface="Roboto Serif"/>
              </a:rPr>
              <a:t>The PolicyEngine Data Pipeline Uses Both</a:t>
            </a:r>
            <a:endParaRPr sz="2900">
              <a:latin typeface="Roboto Serif"/>
              <a:ea typeface="Roboto Serif"/>
              <a:cs typeface="Roboto Serif"/>
              <a:sym typeface="Roboto Serif"/>
            </a:endParaRPr>
          </a:p>
        </p:txBody>
      </p:sp>
      <p:pic>
        <p:nvPicPr>
          <p:cNvPr id="266" name="Google Shape;266;p32"/>
          <p:cNvPicPr preferRelativeResize="0"/>
          <p:nvPr/>
        </p:nvPicPr>
        <p:blipFill>
          <a:blip r:embed="rId3">
            <a:alphaModFix/>
          </a:blip>
          <a:stretch>
            <a:fillRect/>
          </a:stretch>
        </p:blipFill>
        <p:spPr>
          <a:xfrm>
            <a:off x="1310100" y="1243100"/>
            <a:ext cx="3235247" cy="3789475"/>
          </a:xfrm>
          <a:prstGeom prst="rect">
            <a:avLst/>
          </a:prstGeom>
          <a:noFill/>
          <a:ln>
            <a:noFill/>
          </a:ln>
        </p:spPr>
      </p:pic>
      <p:cxnSp>
        <p:nvCxnSpPr>
          <p:cNvPr id="267" name="Google Shape;267;p32"/>
          <p:cNvCxnSpPr/>
          <p:nvPr/>
        </p:nvCxnSpPr>
        <p:spPr>
          <a:xfrm rot="10800000">
            <a:off x="4378950" y="2586165"/>
            <a:ext cx="1442400" cy="0"/>
          </a:xfrm>
          <a:prstGeom prst="straightConnector1">
            <a:avLst/>
          </a:prstGeom>
          <a:noFill/>
          <a:ln cap="flat" cmpd="sng" w="9525">
            <a:solidFill>
              <a:schemeClr val="dk2"/>
            </a:solidFill>
            <a:prstDash val="solid"/>
            <a:round/>
            <a:headEnd len="med" w="med" type="none"/>
            <a:tailEnd len="med" w="med" type="triangle"/>
          </a:ln>
        </p:spPr>
      </p:cxnSp>
      <p:sp>
        <p:nvSpPr>
          <p:cNvPr id="268" name="Google Shape;268;p32"/>
          <p:cNvSpPr txBox="1"/>
          <p:nvPr/>
        </p:nvSpPr>
        <p:spPr>
          <a:xfrm>
            <a:off x="5804775" y="2181875"/>
            <a:ext cx="2180400" cy="11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Roboto"/>
                <a:ea typeface="Roboto"/>
                <a:cs typeface="Roboto"/>
                <a:sym typeface="Roboto"/>
              </a:rPr>
              <a:t>OBBBA</a:t>
            </a:r>
            <a:endParaRPr sz="1800">
              <a:solidFill>
                <a:schemeClr val="lt2"/>
              </a:solidFill>
              <a:latin typeface="Roboto"/>
              <a:ea typeface="Roboto"/>
              <a:cs typeface="Roboto"/>
              <a:sym typeface="Roboto"/>
            </a:endParaRPr>
          </a:p>
          <a:p>
            <a:pPr indent="0" lvl="0" marL="0" rtl="0" algn="l">
              <a:spcBef>
                <a:spcPts val="0"/>
              </a:spcBef>
              <a:spcAft>
                <a:spcPts val="0"/>
              </a:spcAft>
              <a:buNone/>
            </a:pPr>
            <a:r>
              <a:rPr lang="en" sz="1800">
                <a:solidFill>
                  <a:schemeClr val="lt2"/>
                </a:solidFill>
                <a:latin typeface="Roboto"/>
                <a:ea typeface="Roboto"/>
                <a:cs typeface="Roboto"/>
                <a:sym typeface="Roboto"/>
              </a:rPr>
              <a:t>improvements</a:t>
            </a:r>
            <a:endParaRPr sz="1800">
              <a:solidFill>
                <a:schemeClr val="lt2"/>
              </a:solidFill>
              <a:latin typeface="Roboto"/>
              <a:ea typeface="Roboto"/>
              <a:cs typeface="Roboto"/>
              <a:sym typeface="Roboto"/>
            </a:endParaRPr>
          </a:p>
        </p:txBody>
      </p:sp>
      <p:cxnSp>
        <p:nvCxnSpPr>
          <p:cNvPr id="269" name="Google Shape;269;p32"/>
          <p:cNvCxnSpPr/>
          <p:nvPr/>
        </p:nvCxnSpPr>
        <p:spPr>
          <a:xfrm rot="10800000">
            <a:off x="4378950" y="4648534"/>
            <a:ext cx="1442400" cy="0"/>
          </a:xfrm>
          <a:prstGeom prst="straightConnector1">
            <a:avLst/>
          </a:prstGeom>
          <a:noFill/>
          <a:ln cap="flat" cmpd="sng" w="9525">
            <a:solidFill>
              <a:schemeClr val="dk2"/>
            </a:solidFill>
            <a:prstDash val="solid"/>
            <a:round/>
            <a:headEnd len="med" w="med" type="none"/>
            <a:tailEnd len="med" w="med" type="triangle"/>
          </a:ln>
        </p:spPr>
      </p:cxnSp>
      <p:sp>
        <p:nvSpPr>
          <p:cNvPr id="270" name="Google Shape;270;p32"/>
          <p:cNvSpPr txBox="1"/>
          <p:nvPr/>
        </p:nvSpPr>
        <p:spPr>
          <a:xfrm>
            <a:off x="5804775" y="4315475"/>
            <a:ext cx="2180400" cy="71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Roboto"/>
                <a:ea typeface="Roboto"/>
                <a:cs typeface="Roboto"/>
                <a:sym typeface="Roboto"/>
              </a:rPr>
              <a:t>State + district calibration</a:t>
            </a:r>
            <a:endParaRPr sz="1800">
              <a:solidFill>
                <a:schemeClr val="lt2"/>
              </a:solidFill>
              <a:latin typeface="Roboto"/>
              <a:ea typeface="Roboto"/>
              <a:cs typeface="Roboto"/>
              <a:sym typeface="Robo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3"/>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Beyond Data Fusion: Variable S</a:t>
            </a:r>
            <a:r>
              <a:rPr lang="en"/>
              <a:t>imulation (in the Monte Carlo Sense)</a:t>
            </a:r>
            <a:endParaRPr/>
          </a:p>
        </p:txBody>
      </p:sp>
      <p:sp>
        <p:nvSpPr>
          <p:cNvPr id="276" name="Google Shape;276;p33"/>
          <p:cNvSpPr txBox="1"/>
          <p:nvPr>
            <p:ph idx="1" type="body"/>
          </p:nvPr>
        </p:nvSpPr>
        <p:spPr>
          <a:xfrm>
            <a:off x="357375" y="1243900"/>
            <a:ext cx="3800700" cy="31125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The OBBBA reconciliation house bill introduced substantial logic changes in the Qualified Business Income Deduction phase-in of limitations</a:t>
            </a:r>
            <a:endParaRPr sz="1600"/>
          </a:p>
          <a:p>
            <a:pPr indent="-330200" lvl="0" marL="457200" rtl="0" algn="l">
              <a:spcBef>
                <a:spcPts val="0"/>
              </a:spcBef>
              <a:spcAft>
                <a:spcPts val="0"/>
              </a:spcAft>
              <a:buSzPts val="1600"/>
              <a:buChar char="●"/>
            </a:pPr>
            <a:r>
              <a:rPr lang="en" sz="1600"/>
              <a:t>W2 wages and qualified property are important, but were being set naively (as a simple fraction, or set to zero).</a:t>
            </a:r>
            <a:endParaRPr sz="1600"/>
          </a:p>
          <a:p>
            <a:pPr indent="-330200" lvl="0" marL="457200" rtl="0" algn="l">
              <a:spcBef>
                <a:spcPts val="0"/>
              </a:spcBef>
              <a:spcAft>
                <a:spcPts val="0"/>
              </a:spcAft>
              <a:buSzPts val="1600"/>
              <a:buChar char="●"/>
            </a:pPr>
            <a:r>
              <a:rPr lang="en" sz="1600"/>
              <a:t>OpenAI’s o3 was used to create an in-depth simulation of qualified business income and its components</a:t>
            </a:r>
            <a:endParaRPr sz="1600"/>
          </a:p>
        </p:txBody>
      </p:sp>
      <p:pic>
        <p:nvPicPr>
          <p:cNvPr id="277" name="Google Shape;277;p33"/>
          <p:cNvPicPr preferRelativeResize="0"/>
          <p:nvPr/>
        </p:nvPicPr>
        <p:blipFill>
          <a:blip r:embed="rId3">
            <a:alphaModFix/>
          </a:blip>
          <a:stretch>
            <a:fillRect/>
          </a:stretch>
        </p:blipFill>
        <p:spPr>
          <a:xfrm>
            <a:off x="4158075" y="1397075"/>
            <a:ext cx="4880200" cy="25926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4"/>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Introducing an Empirical Superpopulation For Local Area Estimation</a:t>
            </a:r>
            <a:endParaRPr/>
          </a:p>
        </p:txBody>
      </p:sp>
      <p:sp>
        <p:nvSpPr>
          <p:cNvPr id="283" name="Google Shape;283;p34"/>
          <p:cNvSpPr txBox="1"/>
          <p:nvPr>
            <p:ph idx="1" type="body"/>
          </p:nvPr>
        </p:nvSpPr>
        <p:spPr>
          <a:xfrm>
            <a:off x="4572000" y="3182575"/>
            <a:ext cx="4239600" cy="2046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For small-area estimation like congressional districts, we borrow from the larger population</a:t>
            </a:r>
            <a:endParaRPr sz="1600"/>
          </a:p>
          <a:p>
            <a:pPr indent="-330200" lvl="0" marL="457200" rtl="0" algn="l">
              <a:spcBef>
                <a:spcPts val="0"/>
              </a:spcBef>
              <a:spcAft>
                <a:spcPts val="0"/>
              </a:spcAft>
              <a:buSzPts val="1600"/>
              <a:buChar char="●"/>
            </a:pPr>
            <a:r>
              <a:rPr lang="en" sz="1600"/>
              <a:t>The superpopulation households get a different weight per district</a:t>
            </a:r>
            <a:endParaRPr sz="1600"/>
          </a:p>
          <a:p>
            <a:pPr indent="-330200" lvl="0" marL="457200" rtl="0" algn="l">
              <a:spcBef>
                <a:spcPts val="0"/>
              </a:spcBef>
              <a:spcAft>
                <a:spcPts val="0"/>
              </a:spcAft>
              <a:buSzPts val="1600"/>
              <a:buChar char="●"/>
            </a:pPr>
            <a:r>
              <a:rPr lang="en" sz="1600"/>
              <a:t>Most weights are zero!</a:t>
            </a:r>
            <a:endParaRPr sz="1600"/>
          </a:p>
        </p:txBody>
      </p:sp>
      <p:pic>
        <p:nvPicPr>
          <p:cNvPr id="284" name="Google Shape;284;p34"/>
          <p:cNvPicPr preferRelativeResize="0"/>
          <p:nvPr/>
        </p:nvPicPr>
        <p:blipFill>
          <a:blip r:embed="rId3">
            <a:alphaModFix/>
          </a:blip>
          <a:stretch>
            <a:fillRect/>
          </a:stretch>
        </p:blipFill>
        <p:spPr>
          <a:xfrm>
            <a:off x="152400" y="1201625"/>
            <a:ext cx="4405075" cy="3789475"/>
          </a:xfrm>
          <a:prstGeom prst="rect">
            <a:avLst/>
          </a:prstGeom>
          <a:noFill/>
          <a:ln>
            <a:noFill/>
          </a:ln>
        </p:spPr>
      </p:pic>
      <p:pic>
        <p:nvPicPr>
          <p:cNvPr id="285" name="Google Shape;285;p34"/>
          <p:cNvPicPr preferRelativeResize="0"/>
          <p:nvPr/>
        </p:nvPicPr>
        <p:blipFill>
          <a:blip r:embed="rId4">
            <a:alphaModFix/>
          </a:blip>
          <a:stretch>
            <a:fillRect/>
          </a:stretch>
        </p:blipFill>
        <p:spPr>
          <a:xfrm>
            <a:off x="4974025" y="1201623"/>
            <a:ext cx="3837575" cy="1980950"/>
          </a:xfrm>
          <a:prstGeom prst="rect">
            <a:avLst/>
          </a:prstGeom>
          <a:noFill/>
          <a:ln>
            <a:noFill/>
          </a:ln>
        </p:spPr>
      </p:pic>
      <p:sp>
        <p:nvSpPr>
          <p:cNvPr id="286" name="Google Shape;286;p34"/>
          <p:cNvSpPr txBox="1"/>
          <p:nvPr>
            <p:ph idx="1" type="body"/>
          </p:nvPr>
        </p:nvSpPr>
        <p:spPr>
          <a:xfrm>
            <a:off x="235150" y="3873650"/>
            <a:ext cx="4239600" cy="1117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t>Married</a:t>
            </a:r>
            <a:br>
              <a:rPr lang="en" sz="1400"/>
            </a:br>
            <a:r>
              <a:rPr lang="en" sz="1400"/>
              <a:t>No children</a:t>
            </a:r>
            <a:br>
              <a:rPr lang="en" sz="1400"/>
            </a:br>
            <a:r>
              <a:rPr lang="en" sz="1400"/>
              <a:t>$0 AGI (only $32k SS benefits)</a:t>
            </a: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8"/>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PolicyEngine Mission</a:t>
            </a:r>
            <a:endParaRPr/>
          </a:p>
        </p:txBody>
      </p:sp>
      <p:sp>
        <p:nvSpPr>
          <p:cNvPr id="55" name="Google Shape;55;p8"/>
          <p:cNvSpPr txBox="1"/>
          <p:nvPr>
            <p:ph idx="1" type="body"/>
          </p:nvPr>
        </p:nvSpPr>
        <p:spPr>
          <a:xfrm>
            <a:off x="471900" y="1516975"/>
            <a:ext cx="8222100" cy="3112500"/>
          </a:xfrm>
          <a:prstGeom prst="rect">
            <a:avLst/>
          </a:prstGeom>
        </p:spPr>
        <p:txBody>
          <a:bodyPr anchorCtr="0" anchor="ctr" bIns="91425" lIns="91425" spcFirstLastPara="1" rIns="91425" wrap="square" tIns="91425">
            <a:noAutofit/>
          </a:bodyPr>
          <a:lstStyle/>
          <a:p>
            <a:pPr indent="0" lvl="0" marL="0" rtl="0" algn="ctr">
              <a:lnSpc>
                <a:spcPct val="150000"/>
              </a:lnSpc>
              <a:spcBef>
                <a:spcPts val="0"/>
              </a:spcBef>
              <a:spcAft>
                <a:spcPts val="1600"/>
              </a:spcAft>
              <a:buNone/>
            </a:pPr>
            <a:r>
              <a:rPr lang="en" sz="2400"/>
              <a:t>To democratize economic policy analysis by creating a single, </a:t>
            </a:r>
            <a:r>
              <a:rPr b="1" lang="en" sz="2400"/>
              <a:t>comprehensive</a:t>
            </a:r>
            <a:r>
              <a:rPr lang="en" sz="2400"/>
              <a:t>, and universally </a:t>
            </a:r>
            <a:r>
              <a:rPr b="1" lang="en" sz="2400"/>
              <a:t>accessible</a:t>
            </a:r>
            <a:r>
              <a:rPr lang="en" sz="2400"/>
              <a:t> platform for understanding the impact of taxes and benefits on people's lives.</a:t>
            </a:r>
            <a:endParaRPr sz="24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5"/>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Demo 3</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2600"/>
              <a:t>Lifting California’s SNAP net income limit</a:t>
            </a:r>
            <a:endParaRPr sz="26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6"/>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900">
                <a:latin typeface="Roboto Serif"/>
                <a:ea typeface="Roboto Serif"/>
                <a:cs typeface="Roboto Serif"/>
                <a:sym typeface="Roboto Serif"/>
              </a:rPr>
              <a:t>Modeling is Critical for Cliffs and MTRs</a:t>
            </a:r>
            <a:endParaRPr sz="2900">
              <a:latin typeface="Roboto Serif"/>
              <a:ea typeface="Roboto Serif"/>
              <a:cs typeface="Roboto Serif"/>
              <a:sym typeface="Roboto Serif"/>
            </a:endParaRPr>
          </a:p>
        </p:txBody>
      </p:sp>
      <p:sp>
        <p:nvSpPr>
          <p:cNvPr id="297" name="Google Shape;297;p36"/>
          <p:cNvSpPr txBox="1"/>
          <p:nvPr>
            <p:ph idx="1" type="body"/>
          </p:nvPr>
        </p:nvSpPr>
        <p:spPr>
          <a:xfrm>
            <a:off x="471900" y="1482000"/>
            <a:ext cx="8222100" cy="1779000"/>
          </a:xfrm>
          <a:prstGeom prst="rect">
            <a:avLst/>
          </a:prstGeom>
        </p:spPr>
        <p:txBody>
          <a:bodyPr anchorCtr="0" anchor="t" bIns="91425" lIns="91425" spcFirstLastPara="1" rIns="91425" wrap="square" tIns="91425">
            <a:noAutofit/>
          </a:bodyPr>
          <a:lstStyle/>
          <a:p>
            <a:pPr indent="-342900" lvl="0" marL="457200" rtl="0" algn="l">
              <a:spcBef>
                <a:spcPts val="400"/>
              </a:spcBef>
              <a:spcAft>
                <a:spcPts val="0"/>
              </a:spcAft>
              <a:buClr>
                <a:srgbClr val="595959"/>
              </a:buClr>
              <a:buSzPts val="1800"/>
              <a:buFont typeface="Arial"/>
              <a:buChar char="●"/>
            </a:pPr>
            <a:r>
              <a:rPr lang="en">
                <a:solidFill>
                  <a:srgbClr val="595959"/>
                </a:solidFill>
              </a:rPr>
              <a:t>Cliffs are a special case of a </a:t>
            </a:r>
            <a:r>
              <a:rPr lang="en">
                <a:solidFill>
                  <a:srgbClr val="595959"/>
                </a:solidFill>
              </a:rPr>
              <a:t>general</a:t>
            </a:r>
            <a:r>
              <a:rPr lang="en">
                <a:solidFill>
                  <a:srgbClr val="595959"/>
                </a:solidFill>
              </a:rPr>
              <a:t> issue of marginal tax rates</a:t>
            </a:r>
            <a:endParaRPr>
              <a:solidFill>
                <a:srgbClr val="595959"/>
              </a:solidFill>
            </a:endParaRPr>
          </a:p>
          <a:p>
            <a:pPr indent="-342900" lvl="0" marL="457200" rtl="0" algn="l">
              <a:spcBef>
                <a:spcPts val="400"/>
              </a:spcBef>
              <a:spcAft>
                <a:spcPts val="0"/>
              </a:spcAft>
              <a:buClr>
                <a:srgbClr val="595959"/>
              </a:buClr>
              <a:buSzPts val="1800"/>
              <a:buFont typeface="Arial"/>
              <a:buChar char="●"/>
            </a:pPr>
            <a:r>
              <a:rPr lang="en">
                <a:solidFill>
                  <a:srgbClr val="595959"/>
                </a:solidFill>
              </a:rPr>
              <a:t>Assessing them at an individual level requires detailed policy rules</a:t>
            </a:r>
            <a:endParaRPr>
              <a:solidFill>
                <a:srgbClr val="595959"/>
              </a:solidFill>
            </a:endParaRPr>
          </a:p>
          <a:p>
            <a:pPr indent="-342900" lvl="0" marL="457200" rtl="0" algn="l">
              <a:spcBef>
                <a:spcPts val="400"/>
              </a:spcBef>
              <a:spcAft>
                <a:spcPts val="0"/>
              </a:spcAft>
              <a:buClr>
                <a:srgbClr val="595959"/>
              </a:buClr>
              <a:buSzPts val="1800"/>
              <a:buFont typeface="Arial"/>
              <a:buChar char="●"/>
            </a:pPr>
            <a:r>
              <a:rPr lang="en">
                <a:solidFill>
                  <a:srgbClr val="595959"/>
                </a:solidFill>
              </a:rPr>
              <a:t>Reforms can have mixed, counterintuitive effects</a:t>
            </a:r>
            <a:endParaRPr>
              <a:solidFill>
                <a:srgbClr val="595959"/>
              </a:solidFill>
            </a:endParaRPr>
          </a:p>
          <a:p>
            <a:pPr indent="-342900" lvl="0" marL="457200" rtl="0" algn="l">
              <a:spcBef>
                <a:spcPts val="400"/>
              </a:spcBef>
              <a:spcAft>
                <a:spcPts val="0"/>
              </a:spcAft>
              <a:buClr>
                <a:srgbClr val="595959"/>
              </a:buClr>
              <a:buSzPts val="1800"/>
              <a:buFont typeface="Arial"/>
              <a:buChar char="●"/>
            </a:pPr>
            <a:r>
              <a:rPr lang="en">
                <a:solidFill>
                  <a:srgbClr val="595959"/>
                </a:solidFill>
              </a:rPr>
              <a:t>Determining net effect requires microsimulation with high-quality data</a:t>
            </a:r>
            <a:endParaRPr i="1">
              <a:solidFill>
                <a:srgbClr val="3D85C6"/>
              </a:solidFill>
            </a:endParaRPr>
          </a:p>
        </p:txBody>
      </p:sp>
      <p:sp>
        <p:nvSpPr>
          <p:cNvPr id="298" name="Google Shape;298;p36"/>
          <p:cNvSpPr/>
          <p:nvPr/>
        </p:nvSpPr>
        <p:spPr>
          <a:xfrm>
            <a:off x="2218350" y="3247050"/>
            <a:ext cx="4604700" cy="1672500"/>
          </a:xfrm>
          <a:prstGeom prst="roundRect">
            <a:avLst>
              <a:gd fmla="val 16667" name="adj"/>
            </a:avLst>
          </a:prstGeom>
          <a:solidFill>
            <a:srgbClr val="6FA8DC"/>
          </a:solidFill>
          <a:ln>
            <a:noFill/>
          </a:ln>
        </p:spPr>
        <p:txBody>
          <a:bodyPr anchorCtr="0" anchor="ctr" bIns="91425" lIns="91425" spcFirstLastPara="1" rIns="91425" wrap="square" tIns="91425">
            <a:noAutofit/>
          </a:bodyPr>
          <a:lstStyle/>
          <a:p>
            <a:pPr indent="0" lvl="0" marL="0" rtl="0" algn="ctr">
              <a:lnSpc>
                <a:spcPct val="115000"/>
              </a:lnSpc>
              <a:spcBef>
                <a:spcPts val="400"/>
              </a:spcBef>
              <a:spcAft>
                <a:spcPts val="0"/>
              </a:spcAft>
              <a:buNone/>
            </a:pPr>
            <a:r>
              <a:rPr b="1" lang="en" sz="2000">
                <a:solidFill>
                  <a:srgbClr val="FFFFFF"/>
                </a:solidFill>
                <a:latin typeface="Roboto"/>
                <a:ea typeface="Roboto"/>
                <a:cs typeface="Roboto"/>
                <a:sym typeface="Roboto"/>
              </a:rPr>
              <a:t>We invite you</a:t>
            </a:r>
            <a:r>
              <a:rPr lang="en" sz="2000">
                <a:solidFill>
                  <a:srgbClr val="FFFFFF"/>
                </a:solidFill>
                <a:latin typeface="Roboto"/>
                <a:ea typeface="Roboto"/>
                <a:cs typeface="Roboto"/>
                <a:sym typeface="Roboto"/>
              </a:rPr>
              <a:t> </a:t>
            </a:r>
            <a:r>
              <a:rPr b="1" lang="en" sz="2000">
                <a:solidFill>
                  <a:srgbClr val="FFFFFF"/>
                </a:solidFill>
                <a:latin typeface="Roboto"/>
                <a:ea typeface="Roboto"/>
                <a:cs typeface="Roboto"/>
                <a:sym typeface="Roboto"/>
              </a:rPr>
              <a:t>to join</a:t>
            </a:r>
            <a:br>
              <a:rPr b="1" lang="en" sz="2000">
                <a:solidFill>
                  <a:srgbClr val="FFFFFF"/>
                </a:solidFill>
                <a:latin typeface="Roboto"/>
                <a:ea typeface="Roboto"/>
                <a:cs typeface="Roboto"/>
                <a:sym typeface="Roboto"/>
              </a:rPr>
            </a:br>
            <a:r>
              <a:rPr b="1" lang="en" sz="2000">
                <a:solidFill>
                  <a:srgbClr val="FFFFFF"/>
                </a:solidFill>
                <a:latin typeface="Roboto"/>
                <a:ea typeface="Roboto"/>
                <a:cs typeface="Roboto"/>
                <a:sym typeface="Roboto"/>
              </a:rPr>
              <a:t>PolicyEngine's user community</a:t>
            </a:r>
            <a:br>
              <a:rPr b="1" lang="en" sz="2000">
                <a:solidFill>
                  <a:srgbClr val="FFFFFF"/>
                </a:solidFill>
                <a:latin typeface="Roboto"/>
                <a:ea typeface="Roboto"/>
                <a:cs typeface="Roboto"/>
                <a:sym typeface="Roboto"/>
              </a:rPr>
            </a:br>
            <a:r>
              <a:rPr lang="en" sz="2000">
                <a:solidFill>
                  <a:srgbClr val="FFFFFF"/>
                </a:solidFill>
                <a:latin typeface="Roboto"/>
                <a:ea typeface="Roboto"/>
                <a:cs typeface="Roboto"/>
                <a:sym typeface="Roboto"/>
              </a:rPr>
              <a:t>to research this critical issue with our</a:t>
            </a:r>
            <a:br>
              <a:rPr lang="en" sz="2000">
                <a:solidFill>
                  <a:srgbClr val="FFFFFF"/>
                </a:solidFill>
                <a:latin typeface="Roboto"/>
                <a:ea typeface="Roboto"/>
                <a:cs typeface="Roboto"/>
                <a:sym typeface="Roboto"/>
              </a:rPr>
            </a:br>
            <a:r>
              <a:rPr b="1" lang="en" sz="2000">
                <a:solidFill>
                  <a:srgbClr val="FFFFFF"/>
                </a:solidFill>
                <a:latin typeface="Roboto"/>
                <a:ea typeface="Roboto"/>
                <a:cs typeface="Roboto"/>
                <a:sym typeface="Roboto"/>
              </a:rPr>
              <a:t>free, open-source platform</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7"/>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PolicyEngine Codebase</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8"/>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policyengine-us Package Has The Rules</a:t>
            </a:r>
            <a:endParaRPr/>
          </a:p>
        </p:txBody>
      </p:sp>
      <p:sp>
        <p:nvSpPr>
          <p:cNvPr id="309" name="Google Shape;309;p38"/>
          <p:cNvSpPr txBox="1"/>
          <p:nvPr>
            <p:ph idx="1" type="body"/>
          </p:nvPr>
        </p:nvSpPr>
        <p:spPr>
          <a:xfrm>
            <a:off x="423925" y="1209925"/>
            <a:ext cx="5195400" cy="3112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URL: </a:t>
            </a:r>
            <a:r>
              <a:rPr lang="en" u="sng">
                <a:solidFill>
                  <a:schemeClr val="hlink"/>
                </a:solidFill>
                <a:hlinkClick r:id="rId3"/>
              </a:rPr>
              <a:t>github.com/PolicyEngine/policyengine-us</a:t>
            </a:r>
            <a:endParaRPr/>
          </a:p>
          <a:p>
            <a:pPr indent="-317500" lvl="1" marL="914400" rtl="0" algn="l">
              <a:spcBef>
                <a:spcPts val="0"/>
              </a:spcBef>
              <a:spcAft>
                <a:spcPts val="0"/>
              </a:spcAft>
              <a:buSzPts val="1400"/>
              <a:buChar char="○"/>
            </a:pPr>
            <a:r>
              <a:rPr lang="en"/>
              <a:t>Root: </a:t>
            </a:r>
            <a:r>
              <a:rPr lang="en" u="sng">
                <a:solidFill>
                  <a:schemeClr val="hlink"/>
                </a:solidFill>
                <a:hlinkClick r:id="rId4"/>
              </a:rPr>
              <a:t>github.com</a:t>
            </a:r>
            <a:endParaRPr/>
          </a:p>
          <a:p>
            <a:pPr indent="-317500" lvl="1" marL="914400" rtl="0" algn="l">
              <a:spcBef>
                <a:spcPts val="0"/>
              </a:spcBef>
              <a:spcAft>
                <a:spcPts val="0"/>
              </a:spcAft>
              <a:buSzPts val="1400"/>
              <a:buChar char="○"/>
            </a:pPr>
            <a:r>
              <a:rPr lang="en"/>
              <a:t>Organization: /PolicyEngine - over 100 repos!</a:t>
            </a:r>
            <a:endParaRPr/>
          </a:p>
          <a:p>
            <a:pPr indent="-317500" lvl="1" marL="914400" rtl="0" algn="l">
              <a:spcBef>
                <a:spcPts val="0"/>
              </a:spcBef>
              <a:spcAft>
                <a:spcPts val="0"/>
              </a:spcAft>
              <a:buSzPts val="1400"/>
              <a:buChar char="○"/>
            </a:pPr>
            <a:r>
              <a:rPr lang="en"/>
              <a:t>/policyengine-us - the “rules engine” repo for the US</a:t>
            </a:r>
            <a:endParaRPr/>
          </a:p>
          <a:p>
            <a:pPr indent="-317500" lvl="2" marL="1371600" rtl="0" algn="l">
              <a:spcBef>
                <a:spcPts val="0"/>
              </a:spcBef>
              <a:spcAft>
                <a:spcPts val="0"/>
              </a:spcAft>
              <a:buSzPts val="1400"/>
              <a:buChar char="■"/>
            </a:pPr>
            <a:r>
              <a:rPr lang="en"/>
              <a:t>Over 18,000 commits!</a:t>
            </a:r>
            <a:endParaRPr/>
          </a:p>
          <a:p>
            <a:pPr indent="-342900" lvl="0" marL="457200" rtl="0" algn="l">
              <a:spcBef>
                <a:spcPts val="0"/>
              </a:spcBef>
              <a:spcAft>
                <a:spcPts val="0"/>
              </a:spcAft>
              <a:buSzPts val="1800"/>
              <a:buChar char="●"/>
            </a:pPr>
            <a:r>
              <a:rPr lang="en"/>
              <a:t>Interactive “Hunt”</a:t>
            </a:r>
            <a:endParaRPr/>
          </a:p>
          <a:p>
            <a:pPr indent="-317500" lvl="1" marL="914400" rtl="0" algn="l">
              <a:spcBef>
                <a:spcPts val="0"/>
              </a:spcBef>
              <a:spcAft>
                <a:spcPts val="0"/>
              </a:spcAft>
              <a:buSzPts val="1400"/>
              <a:buChar char="○"/>
            </a:pPr>
            <a:r>
              <a:rPr lang="en"/>
              <a:t>Step into the folder policyengine_us</a:t>
            </a:r>
            <a:endParaRPr/>
          </a:p>
          <a:p>
            <a:pPr indent="-317500" lvl="1" marL="914400" rtl="0" algn="l">
              <a:spcBef>
                <a:spcPts val="0"/>
              </a:spcBef>
              <a:spcAft>
                <a:spcPts val="0"/>
              </a:spcAft>
              <a:buSzPts val="1400"/>
              <a:buChar char="○"/>
            </a:pPr>
            <a:r>
              <a:rPr lang="en"/>
              <a:t>Click on either “parameters” or “variables”</a:t>
            </a:r>
            <a:endParaRPr/>
          </a:p>
          <a:p>
            <a:pPr indent="-317500" lvl="1" marL="914400" rtl="0" algn="l">
              <a:spcBef>
                <a:spcPts val="0"/>
              </a:spcBef>
              <a:spcAft>
                <a:spcPts val="0"/>
              </a:spcAft>
              <a:buSzPts val="1400"/>
              <a:buChar char="○"/>
            </a:pPr>
            <a:r>
              <a:rPr lang="en"/>
              <a:t>How many SNAP related parameters and variables can you find?</a:t>
            </a:r>
            <a:endParaRPr/>
          </a:p>
        </p:txBody>
      </p:sp>
      <p:pic>
        <p:nvPicPr>
          <p:cNvPr id="310" name="Google Shape;310;p38"/>
          <p:cNvPicPr preferRelativeResize="0"/>
          <p:nvPr/>
        </p:nvPicPr>
        <p:blipFill rotWithShape="1">
          <a:blip r:embed="rId5">
            <a:alphaModFix/>
          </a:blip>
          <a:srcRect b="6085" l="0" r="35446" t="0"/>
          <a:stretch/>
        </p:blipFill>
        <p:spPr>
          <a:xfrm>
            <a:off x="5619325" y="1752550"/>
            <a:ext cx="3510975" cy="2382850"/>
          </a:xfrm>
          <a:prstGeom prst="rect">
            <a:avLst/>
          </a:prstGeom>
          <a:noFill/>
          <a:ln>
            <a:noFill/>
          </a:ln>
        </p:spPr>
      </p:pic>
      <p:sp>
        <p:nvSpPr>
          <p:cNvPr id="311" name="Google Shape;311;p38"/>
          <p:cNvSpPr txBox="1"/>
          <p:nvPr/>
        </p:nvSpPr>
        <p:spPr>
          <a:xfrm>
            <a:off x="5692200" y="4320225"/>
            <a:ext cx="34662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lt2"/>
                </a:solidFill>
                <a:latin typeface="Roboto"/>
                <a:ea typeface="Roboto"/>
                <a:cs typeface="Roboto"/>
                <a:sym typeface="Roboto"/>
              </a:rPr>
              <a:t>From the commit message, SNAP modeling work is in progress!</a:t>
            </a:r>
            <a:endParaRPr sz="1600">
              <a:solidFill>
                <a:schemeClr val="lt2"/>
              </a:solidFill>
              <a:latin typeface="Roboto"/>
              <a:ea typeface="Roboto"/>
              <a:cs typeface="Roboto"/>
              <a:sym typeface="Roboto"/>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39"/>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Run the Code with Google Colab</a:t>
            </a:r>
            <a:endParaRPr/>
          </a:p>
        </p:txBody>
      </p:sp>
      <p:sp>
        <p:nvSpPr>
          <p:cNvPr id="317" name="Google Shape;317;p39"/>
          <p:cNvSpPr txBox="1"/>
          <p:nvPr>
            <p:ph idx="1" type="body"/>
          </p:nvPr>
        </p:nvSpPr>
        <p:spPr>
          <a:xfrm>
            <a:off x="4493100" y="1150650"/>
            <a:ext cx="4358400" cy="3112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u="sng">
                <a:solidFill>
                  <a:schemeClr val="hlink"/>
                </a:solidFill>
                <a:hlinkClick r:id="rId3"/>
              </a:rPr>
              <a:t>colab.google.com</a:t>
            </a:r>
            <a:r>
              <a:rPr lang="en"/>
              <a:t> is a great way to get started, has Python ready to go!</a:t>
            </a:r>
            <a:endParaRPr/>
          </a:p>
          <a:p>
            <a:pPr indent="-342900" lvl="0" marL="457200" rtl="0" algn="l">
              <a:spcBef>
                <a:spcPts val="0"/>
              </a:spcBef>
              <a:spcAft>
                <a:spcPts val="0"/>
              </a:spcAft>
              <a:buSzPts val="1800"/>
              <a:buChar char="●"/>
            </a:pPr>
            <a:r>
              <a:rPr lang="en"/>
              <a:t>Start by installing policyengine-us</a:t>
            </a:r>
            <a:endParaRPr/>
          </a:p>
          <a:p>
            <a:pPr indent="-342900" lvl="0" marL="457200" rtl="0" algn="l">
              <a:spcBef>
                <a:spcPts val="0"/>
              </a:spcBef>
              <a:spcAft>
                <a:spcPts val="0"/>
              </a:spcAft>
              <a:buSzPts val="1800"/>
              <a:buChar char="●"/>
            </a:pPr>
            <a:r>
              <a:rPr lang="en"/>
              <a:t>The source code for policyengine-us is on Github: https://github.com/PolicyEngine/policyengine-us</a:t>
            </a:r>
            <a:endParaRPr/>
          </a:p>
        </p:txBody>
      </p:sp>
      <p:pic>
        <p:nvPicPr>
          <p:cNvPr id="318" name="Google Shape;318;p39"/>
          <p:cNvPicPr preferRelativeResize="0"/>
          <p:nvPr/>
        </p:nvPicPr>
        <p:blipFill>
          <a:blip r:embed="rId4">
            <a:alphaModFix/>
          </a:blip>
          <a:stretch>
            <a:fillRect/>
          </a:stretch>
        </p:blipFill>
        <p:spPr>
          <a:xfrm>
            <a:off x="152400" y="1201625"/>
            <a:ext cx="4058896" cy="3789474"/>
          </a:xfrm>
          <a:prstGeom prst="rect">
            <a:avLst/>
          </a:prstGeom>
          <a:noFill/>
          <a:ln>
            <a:noFill/>
          </a:ln>
        </p:spPr>
      </p:pic>
      <p:pic>
        <p:nvPicPr>
          <p:cNvPr id="319" name="Google Shape;319;p39"/>
          <p:cNvPicPr preferRelativeResize="0"/>
          <p:nvPr/>
        </p:nvPicPr>
        <p:blipFill>
          <a:blip r:embed="rId5">
            <a:alphaModFix/>
          </a:blip>
          <a:stretch>
            <a:fillRect/>
          </a:stretch>
        </p:blipFill>
        <p:spPr>
          <a:xfrm>
            <a:off x="5283000" y="3563000"/>
            <a:ext cx="3060700" cy="14654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40"/>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Future of Benefits Analysis with PolicyEngine</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1"/>
          <p:cNvSpPr txBox="1"/>
          <p:nvPr>
            <p:ph idx="1" type="body"/>
          </p:nvPr>
        </p:nvSpPr>
        <p:spPr>
          <a:xfrm>
            <a:off x="471900" y="2166575"/>
            <a:ext cx="2583600" cy="2463000"/>
          </a:xfrm>
          <a:prstGeom prst="rect">
            <a:avLst/>
          </a:prstGeom>
        </p:spPr>
        <p:txBody>
          <a:bodyPr anchorCtr="0" anchor="t" bIns="91425" lIns="91425" spcFirstLastPara="1" rIns="91425" wrap="square" tIns="91425">
            <a:noAutofit/>
          </a:bodyPr>
          <a:lstStyle/>
          <a:p>
            <a:pPr indent="-317500" lvl="0" marL="457200" rtl="0" algn="l">
              <a:spcBef>
                <a:spcPts val="400"/>
              </a:spcBef>
              <a:spcAft>
                <a:spcPts val="0"/>
              </a:spcAft>
              <a:buClr>
                <a:srgbClr val="227773"/>
              </a:buClr>
              <a:buSzPts val="1400"/>
              <a:buFont typeface="Arial"/>
              <a:buChar char="●"/>
            </a:pPr>
            <a:r>
              <a:rPr lang="en" sz="1400">
                <a:solidFill>
                  <a:srgbClr val="227773"/>
                </a:solidFill>
              </a:rPr>
              <a:t>TANF &amp; CCDF nationwide</a:t>
            </a:r>
            <a:endParaRPr sz="1400">
              <a:solidFill>
                <a:srgbClr val="227773"/>
              </a:solidFill>
            </a:endParaRPr>
          </a:p>
          <a:p>
            <a:pPr indent="-317500" lvl="0" marL="457200" rtl="0" algn="l">
              <a:spcBef>
                <a:spcPts val="400"/>
              </a:spcBef>
              <a:spcAft>
                <a:spcPts val="0"/>
              </a:spcAft>
              <a:buClr>
                <a:srgbClr val="227773"/>
              </a:buClr>
              <a:buSzPts val="1400"/>
              <a:buFont typeface="Arial"/>
              <a:buChar char="●"/>
            </a:pPr>
            <a:r>
              <a:rPr lang="en" sz="1400">
                <a:solidFill>
                  <a:srgbClr val="227773"/>
                </a:solidFill>
              </a:rPr>
              <a:t>Section 8</a:t>
            </a:r>
            <a:endParaRPr sz="1400">
              <a:solidFill>
                <a:srgbClr val="227773"/>
              </a:solidFill>
            </a:endParaRPr>
          </a:p>
          <a:p>
            <a:pPr indent="-317500" lvl="0" marL="457200" rtl="0" algn="l">
              <a:spcBef>
                <a:spcPts val="400"/>
              </a:spcBef>
              <a:spcAft>
                <a:spcPts val="0"/>
              </a:spcAft>
              <a:buClr>
                <a:srgbClr val="227773"/>
              </a:buClr>
              <a:buSzPts val="1400"/>
              <a:buFont typeface="Arial"/>
              <a:buChar char="●"/>
            </a:pPr>
            <a:r>
              <a:rPr lang="en" sz="1400">
                <a:solidFill>
                  <a:srgbClr val="227773"/>
                </a:solidFill>
              </a:rPr>
              <a:t>State &amp; local payroll taxes</a:t>
            </a:r>
            <a:endParaRPr sz="1400">
              <a:solidFill>
                <a:srgbClr val="227773"/>
              </a:solidFill>
            </a:endParaRPr>
          </a:p>
          <a:p>
            <a:pPr indent="-317500" lvl="0" marL="457200" rtl="0" algn="l">
              <a:spcBef>
                <a:spcPts val="400"/>
              </a:spcBef>
              <a:spcAft>
                <a:spcPts val="0"/>
              </a:spcAft>
              <a:buClr>
                <a:srgbClr val="227773"/>
              </a:buClr>
              <a:buSzPts val="1400"/>
              <a:buFont typeface="Arial"/>
              <a:buChar char="●"/>
            </a:pPr>
            <a:r>
              <a:rPr lang="en" sz="1400">
                <a:solidFill>
                  <a:srgbClr val="227773"/>
                </a:solidFill>
              </a:rPr>
              <a:t>Federal/state/local cost-sharing</a:t>
            </a:r>
            <a:endParaRPr sz="1400">
              <a:solidFill>
                <a:srgbClr val="227773"/>
              </a:solidFill>
            </a:endParaRPr>
          </a:p>
          <a:p>
            <a:pPr indent="-317500" lvl="0" marL="457200" rtl="0" algn="l">
              <a:spcBef>
                <a:spcPts val="400"/>
              </a:spcBef>
              <a:spcAft>
                <a:spcPts val="0"/>
              </a:spcAft>
              <a:buClr>
                <a:srgbClr val="227773"/>
              </a:buClr>
              <a:buSzPts val="1400"/>
              <a:buFont typeface="Arial"/>
              <a:buChar char="●"/>
            </a:pPr>
            <a:r>
              <a:rPr lang="en" sz="1400">
                <a:solidFill>
                  <a:srgbClr val="227773"/>
                </a:solidFill>
              </a:rPr>
              <a:t>Recertification schedules</a:t>
            </a:r>
            <a:endParaRPr sz="1400">
              <a:solidFill>
                <a:srgbClr val="227773"/>
              </a:solidFill>
            </a:endParaRPr>
          </a:p>
          <a:p>
            <a:pPr indent="-317500" lvl="0" marL="457200" rtl="0" algn="l">
              <a:spcBef>
                <a:spcPts val="400"/>
              </a:spcBef>
              <a:spcAft>
                <a:spcPts val="0"/>
              </a:spcAft>
              <a:buClr>
                <a:srgbClr val="227773"/>
              </a:buClr>
              <a:buSzPts val="1400"/>
              <a:buFont typeface="Arial"/>
              <a:buChar char="●"/>
            </a:pPr>
            <a:r>
              <a:rPr lang="en" sz="1400">
                <a:solidFill>
                  <a:srgbClr val="227773"/>
                </a:solidFill>
              </a:rPr>
              <a:t>Policy Library</a:t>
            </a:r>
            <a:endParaRPr sz="1400">
              <a:solidFill>
                <a:srgbClr val="227773"/>
              </a:solidFill>
            </a:endParaRPr>
          </a:p>
        </p:txBody>
      </p:sp>
      <p:sp>
        <p:nvSpPr>
          <p:cNvPr id="330" name="Google Shape;330;p41"/>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Roboto Serif"/>
                <a:ea typeface="Roboto Serif"/>
                <a:cs typeface="Roboto Serif"/>
                <a:sym typeface="Roboto Serif"/>
              </a:rPr>
              <a:t>Continued Innovation on the Pillars</a:t>
            </a:r>
            <a:endParaRPr>
              <a:latin typeface="Roboto Serif"/>
              <a:ea typeface="Roboto Serif"/>
              <a:cs typeface="Roboto Serif"/>
              <a:sym typeface="Roboto Serif"/>
            </a:endParaRPr>
          </a:p>
        </p:txBody>
      </p:sp>
      <p:sp>
        <p:nvSpPr>
          <p:cNvPr id="331" name="Google Shape;331;p41"/>
          <p:cNvSpPr txBox="1"/>
          <p:nvPr>
            <p:ph idx="1" type="body"/>
          </p:nvPr>
        </p:nvSpPr>
        <p:spPr>
          <a:xfrm>
            <a:off x="3291150" y="2166575"/>
            <a:ext cx="2583600" cy="2463000"/>
          </a:xfrm>
          <a:prstGeom prst="rect">
            <a:avLst/>
          </a:prstGeom>
        </p:spPr>
        <p:txBody>
          <a:bodyPr anchorCtr="0" anchor="t" bIns="91425" lIns="91425" spcFirstLastPara="1" rIns="91425" wrap="square" tIns="91425">
            <a:noAutofit/>
          </a:bodyPr>
          <a:lstStyle/>
          <a:p>
            <a:pPr indent="-323850" lvl="0" marL="457200" rtl="0" algn="l">
              <a:spcBef>
                <a:spcPts val="400"/>
              </a:spcBef>
              <a:spcAft>
                <a:spcPts val="0"/>
              </a:spcAft>
              <a:buClr>
                <a:srgbClr val="227773"/>
              </a:buClr>
              <a:buSzPts val="1500"/>
              <a:buFont typeface="Arial"/>
              <a:buChar char="●"/>
            </a:pPr>
            <a:r>
              <a:rPr lang="en" sz="1500">
                <a:solidFill>
                  <a:srgbClr val="227773"/>
                </a:solidFill>
              </a:rPr>
              <a:t>Capital gains responses</a:t>
            </a:r>
            <a:endParaRPr sz="1500">
              <a:solidFill>
                <a:srgbClr val="227773"/>
              </a:solidFill>
            </a:endParaRPr>
          </a:p>
          <a:p>
            <a:pPr indent="-323850" lvl="0" marL="457200" rtl="0" algn="l">
              <a:spcBef>
                <a:spcPts val="400"/>
              </a:spcBef>
              <a:spcAft>
                <a:spcPts val="0"/>
              </a:spcAft>
              <a:buClr>
                <a:srgbClr val="227773"/>
              </a:buClr>
              <a:buSzPts val="1500"/>
              <a:buFont typeface="Arial"/>
              <a:buChar char="●"/>
            </a:pPr>
            <a:r>
              <a:rPr lang="en" sz="1500">
                <a:solidFill>
                  <a:srgbClr val="227773"/>
                </a:solidFill>
              </a:rPr>
              <a:t>Effects of poverty on outcomes like child welfare</a:t>
            </a:r>
            <a:endParaRPr sz="1500">
              <a:solidFill>
                <a:srgbClr val="227773"/>
              </a:solidFill>
            </a:endParaRPr>
          </a:p>
          <a:p>
            <a:pPr indent="-323850" lvl="0" marL="457200" rtl="0" algn="l">
              <a:spcBef>
                <a:spcPts val="400"/>
              </a:spcBef>
              <a:spcAft>
                <a:spcPts val="0"/>
              </a:spcAft>
              <a:buClr>
                <a:srgbClr val="227773"/>
              </a:buClr>
              <a:buSzPts val="1500"/>
              <a:buFont typeface="Arial"/>
              <a:buChar char="●"/>
            </a:pPr>
            <a:r>
              <a:rPr lang="en" sz="1500">
                <a:solidFill>
                  <a:srgbClr val="227773"/>
                </a:solidFill>
              </a:rPr>
              <a:t>General equilibrium modelling</a:t>
            </a:r>
            <a:endParaRPr sz="1500">
              <a:solidFill>
                <a:srgbClr val="227773"/>
              </a:solidFill>
            </a:endParaRPr>
          </a:p>
          <a:p>
            <a:pPr indent="0" lvl="0" marL="0" rtl="0" algn="l">
              <a:spcBef>
                <a:spcPts val="400"/>
              </a:spcBef>
              <a:spcAft>
                <a:spcPts val="0"/>
              </a:spcAft>
              <a:buNone/>
            </a:pPr>
            <a:r>
              <a:t/>
            </a:r>
            <a:endParaRPr sz="1500">
              <a:solidFill>
                <a:srgbClr val="227773"/>
              </a:solidFill>
            </a:endParaRPr>
          </a:p>
        </p:txBody>
      </p:sp>
      <p:sp>
        <p:nvSpPr>
          <p:cNvPr id="332" name="Google Shape;332;p41"/>
          <p:cNvSpPr/>
          <p:nvPr/>
        </p:nvSpPr>
        <p:spPr>
          <a:xfrm>
            <a:off x="466425" y="1445675"/>
            <a:ext cx="2583600" cy="720900"/>
          </a:xfrm>
          <a:prstGeom prst="rect">
            <a:avLst/>
          </a:prstGeom>
          <a:solidFill>
            <a:srgbClr val="227773">
              <a:alpha val="7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FFFFFF"/>
                </a:solidFill>
                <a:latin typeface="Roboto"/>
                <a:ea typeface="Roboto"/>
                <a:cs typeface="Roboto"/>
                <a:sym typeface="Roboto"/>
              </a:rPr>
              <a:t>Rules</a:t>
            </a:r>
            <a:endParaRPr sz="2400">
              <a:solidFill>
                <a:srgbClr val="FFFFFF"/>
              </a:solidFill>
              <a:latin typeface="Roboto"/>
              <a:ea typeface="Roboto"/>
              <a:cs typeface="Roboto"/>
              <a:sym typeface="Roboto"/>
            </a:endParaRPr>
          </a:p>
        </p:txBody>
      </p:sp>
      <p:sp>
        <p:nvSpPr>
          <p:cNvPr id="333" name="Google Shape;333;p41"/>
          <p:cNvSpPr/>
          <p:nvPr/>
        </p:nvSpPr>
        <p:spPr>
          <a:xfrm>
            <a:off x="3291150" y="1445675"/>
            <a:ext cx="2583600" cy="720900"/>
          </a:xfrm>
          <a:prstGeom prst="rect">
            <a:avLst/>
          </a:prstGeom>
          <a:solidFill>
            <a:srgbClr val="227773">
              <a:alpha val="8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FFFFFF"/>
                </a:solidFill>
                <a:latin typeface="Roboto"/>
                <a:ea typeface="Roboto"/>
                <a:cs typeface="Roboto"/>
                <a:sym typeface="Roboto"/>
              </a:rPr>
              <a:t>Dynamics</a:t>
            </a:r>
            <a:endParaRPr sz="2400">
              <a:solidFill>
                <a:srgbClr val="FFFFFF"/>
              </a:solidFill>
              <a:latin typeface="Roboto"/>
              <a:ea typeface="Roboto"/>
              <a:cs typeface="Roboto"/>
              <a:sym typeface="Roboto"/>
            </a:endParaRPr>
          </a:p>
        </p:txBody>
      </p:sp>
      <p:sp>
        <p:nvSpPr>
          <p:cNvPr id="334" name="Google Shape;334;p41"/>
          <p:cNvSpPr/>
          <p:nvPr/>
        </p:nvSpPr>
        <p:spPr>
          <a:xfrm>
            <a:off x="6115875" y="1445675"/>
            <a:ext cx="2583600" cy="720900"/>
          </a:xfrm>
          <a:prstGeom prst="rect">
            <a:avLst/>
          </a:prstGeom>
          <a:solidFill>
            <a:srgbClr val="22777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FFFFFF"/>
                </a:solidFill>
                <a:latin typeface="Roboto"/>
                <a:ea typeface="Roboto"/>
                <a:cs typeface="Roboto"/>
                <a:sym typeface="Roboto"/>
              </a:rPr>
              <a:t>Data</a:t>
            </a:r>
            <a:endParaRPr sz="2400">
              <a:solidFill>
                <a:srgbClr val="FFFFFF"/>
              </a:solidFill>
              <a:latin typeface="Roboto"/>
              <a:ea typeface="Roboto"/>
              <a:cs typeface="Roboto"/>
              <a:sym typeface="Roboto"/>
            </a:endParaRPr>
          </a:p>
        </p:txBody>
      </p:sp>
      <p:sp>
        <p:nvSpPr>
          <p:cNvPr id="335" name="Google Shape;335;p41"/>
          <p:cNvSpPr txBox="1"/>
          <p:nvPr>
            <p:ph idx="1" type="body"/>
          </p:nvPr>
        </p:nvSpPr>
        <p:spPr>
          <a:xfrm>
            <a:off x="6110400" y="2166575"/>
            <a:ext cx="2583600" cy="2463000"/>
          </a:xfrm>
          <a:prstGeom prst="rect">
            <a:avLst/>
          </a:prstGeom>
        </p:spPr>
        <p:txBody>
          <a:bodyPr anchorCtr="0" anchor="t" bIns="91425" lIns="91425" spcFirstLastPara="1" rIns="91425" wrap="square" tIns="91425">
            <a:noAutofit/>
          </a:bodyPr>
          <a:lstStyle/>
          <a:p>
            <a:pPr indent="-323850" lvl="0" marL="457200" rtl="0" algn="l">
              <a:spcBef>
                <a:spcPts val="400"/>
              </a:spcBef>
              <a:spcAft>
                <a:spcPts val="0"/>
              </a:spcAft>
              <a:buClr>
                <a:srgbClr val="227773"/>
              </a:buClr>
              <a:buSzPts val="1500"/>
              <a:buFont typeface="Arial"/>
              <a:buChar char="●"/>
            </a:pPr>
            <a:r>
              <a:rPr lang="en" sz="1500">
                <a:solidFill>
                  <a:srgbClr val="227773"/>
                </a:solidFill>
              </a:rPr>
              <a:t>State &amp; congressional district breakdowns</a:t>
            </a:r>
            <a:br>
              <a:rPr lang="en" sz="1500">
                <a:solidFill>
                  <a:srgbClr val="227773"/>
                </a:solidFill>
              </a:rPr>
            </a:br>
            <a:r>
              <a:rPr i="1" lang="en" sz="1500">
                <a:solidFill>
                  <a:srgbClr val="227773"/>
                </a:solidFill>
              </a:rPr>
              <a:t>Coming by September!</a:t>
            </a:r>
            <a:endParaRPr sz="1500">
              <a:solidFill>
                <a:srgbClr val="227773"/>
              </a:solidFill>
            </a:endParaRPr>
          </a:p>
          <a:p>
            <a:pPr indent="-323850" lvl="0" marL="457200" rtl="0" algn="l">
              <a:spcBef>
                <a:spcPts val="400"/>
              </a:spcBef>
              <a:spcAft>
                <a:spcPts val="0"/>
              </a:spcAft>
              <a:buClr>
                <a:srgbClr val="227773"/>
              </a:buClr>
              <a:buSzPts val="1500"/>
              <a:buFont typeface="Arial"/>
              <a:buChar char="●"/>
            </a:pPr>
            <a:r>
              <a:rPr lang="en" sz="1500">
                <a:solidFill>
                  <a:srgbClr val="227773"/>
                </a:solidFill>
              </a:rPr>
              <a:t>Asset &amp; consumption imputations</a:t>
            </a:r>
            <a:endParaRPr sz="1500">
              <a:solidFill>
                <a:srgbClr val="227773"/>
              </a:solidFill>
            </a:endParaRPr>
          </a:p>
          <a:p>
            <a:pPr indent="-323850" lvl="0" marL="457200" rtl="0" algn="l">
              <a:spcBef>
                <a:spcPts val="400"/>
              </a:spcBef>
              <a:spcAft>
                <a:spcPts val="0"/>
              </a:spcAft>
              <a:buClr>
                <a:srgbClr val="227773"/>
              </a:buClr>
              <a:buSzPts val="1500"/>
              <a:buFont typeface="Arial"/>
              <a:buChar char="●"/>
            </a:pPr>
            <a:r>
              <a:rPr lang="en" sz="1500">
                <a:solidFill>
                  <a:srgbClr val="227773"/>
                </a:solidFill>
              </a:rPr>
              <a:t>Monthly-izing</a:t>
            </a:r>
            <a:endParaRPr sz="1500">
              <a:solidFill>
                <a:srgbClr val="227773"/>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3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3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3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2"/>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latin typeface="Roboto Serif"/>
                <a:ea typeface="Roboto Serif"/>
                <a:cs typeface="Roboto Serif"/>
                <a:sym typeface="Roboto Serif"/>
              </a:rPr>
              <a:t>Towards</a:t>
            </a:r>
            <a:r>
              <a:rPr lang="en" sz="2800">
                <a:latin typeface="Roboto Serif"/>
                <a:ea typeface="Roboto Serif"/>
                <a:cs typeface="Roboto Serif"/>
                <a:sym typeface="Roboto Serif"/>
              </a:rPr>
              <a:t> a Comprehensive Policy Workbench</a:t>
            </a:r>
            <a:endParaRPr sz="2800">
              <a:latin typeface="Roboto Serif"/>
              <a:ea typeface="Roboto Serif"/>
              <a:cs typeface="Roboto Serif"/>
              <a:sym typeface="Roboto Serif"/>
            </a:endParaRPr>
          </a:p>
        </p:txBody>
      </p:sp>
      <p:pic>
        <p:nvPicPr>
          <p:cNvPr id="341" name="Google Shape;341;p42"/>
          <p:cNvPicPr preferRelativeResize="0"/>
          <p:nvPr/>
        </p:nvPicPr>
        <p:blipFill>
          <a:blip r:embed="rId3">
            <a:alphaModFix/>
          </a:blip>
          <a:stretch>
            <a:fillRect/>
          </a:stretch>
        </p:blipFill>
        <p:spPr>
          <a:xfrm>
            <a:off x="1753975" y="1237800"/>
            <a:ext cx="5636055" cy="3789476"/>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43"/>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900">
                <a:latin typeface="Roboto Serif"/>
                <a:ea typeface="Roboto Serif"/>
                <a:cs typeface="Roboto Serif"/>
                <a:sym typeface="Roboto Serif"/>
              </a:rPr>
              <a:t>Enabled by an AI policy advisor</a:t>
            </a:r>
            <a:endParaRPr sz="2900">
              <a:latin typeface="Roboto Serif"/>
              <a:ea typeface="Roboto Serif"/>
              <a:cs typeface="Roboto Serif"/>
              <a:sym typeface="Roboto Serif"/>
            </a:endParaRPr>
          </a:p>
        </p:txBody>
      </p:sp>
      <p:pic>
        <p:nvPicPr>
          <p:cNvPr id="347" name="Google Shape;347;p43"/>
          <p:cNvPicPr preferRelativeResize="0"/>
          <p:nvPr/>
        </p:nvPicPr>
        <p:blipFill>
          <a:blip r:embed="rId3">
            <a:alphaModFix/>
          </a:blip>
          <a:stretch>
            <a:fillRect/>
          </a:stretch>
        </p:blipFill>
        <p:spPr>
          <a:xfrm>
            <a:off x="1220000" y="1232550"/>
            <a:ext cx="6725907" cy="3789474"/>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44"/>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We’re Eager to Work With You!</a:t>
            </a:r>
            <a:endParaRPr/>
          </a:p>
        </p:txBody>
      </p:sp>
      <p:sp>
        <p:nvSpPr>
          <p:cNvPr id="353" name="Google Shape;353;p44"/>
          <p:cNvSpPr txBox="1"/>
          <p:nvPr>
            <p:ph idx="1" type="body"/>
          </p:nvPr>
        </p:nvSpPr>
        <p:spPr>
          <a:xfrm>
            <a:off x="471900" y="1619750"/>
            <a:ext cx="8109600" cy="3009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Again — it’s all free and open source! Check it out!</a:t>
            </a:r>
            <a:endParaRPr/>
          </a:p>
          <a:p>
            <a:pPr indent="-342900" lvl="0" marL="457200" rtl="0" algn="l">
              <a:spcBef>
                <a:spcPts val="0"/>
              </a:spcBef>
              <a:spcAft>
                <a:spcPts val="0"/>
              </a:spcAft>
              <a:buSzPts val="1800"/>
              <a:buChar char="●"/>
            </a:pPr>
            <a:r>
              <a:rPr lang="en"/>
              <a:t>We offer pro bono research support</a:t>
            </a:r>
            <a:endParaRPr/>
          </a:p>
          <a:p>
            <a:pPr indent="-342900" lvl="0" marL="457200" rtl="0" algn="l">
              <a:spcBef>
                <a:spcPts val="0"/>
              </a:spcBef>
              <a:spcAft>
                <a:spcPts val="0"/>
              </a:spcAft>
              <a:buSzPts val="1800"/>
              <a:buChar char="●"/>
            </a:pPr>
            <a:r>
              <a:rPr lang="en"/>
              <a:t>Consulting/subgrants for larger projects</a:t>
            </a:r>
            <a:endParaRPr/>
          </a:p>
          <a:p>
            <a:pPr indent="-342900" lvl="0" marL="457200" rtl="0" algn="l">
              <a:spcBef>
                <a:spcPts val="0"/>
              </a:spcBef>
              <a:spcAft>
                <a:spcPts val="0"/>
              </a:spcAft>
              <a:buSzPts val="1800"/>
              <a:buChar char="●"/>
            </a:pPr>
            <a:r>
              <a:rPr lang="en"/>
              <a:t>Feedback and feature requests welcome</a:t>
            </a:r>
            <a:endParaRPr/>
          </a:p>
          <a:p>
            <a:pPr indent="-342900" lvl="0" marL="457200" rtl="0" algn="l">
              <a:spcBef>
                <a:spcPts val="0"/>
              </a:spcBef>
              <a:spcAft>
                <a:spcPts val="0"/>
              </a:spcAft>
              <a:buSzPts val="1800"/>
              <a:buChar char="●"/>
            </a:pPr>
            <a:r>
              <a:rPr lang="en"/>
              <a:t>We invite and train for open source contributions</a:t>
            </a:r>
            <a:endParaRPr/>
          </a:p>
          <a:p>
            <a:pPr indent="0" lvl="0" marL="0" rtl="0" algn="ctr">
              <a:spcBef>
                <a:spcPts val="1600"/>
              </a:spcBef>
              <a:spcAft>
                <a:spcPts val="0"/>
              </a:spcAft>
              <a:buNone/>
            </a:pPr>
            <a:r>
              <a:t/>
            </a:r>
            <a:endParaRPr sz="2200">
              <a:solidFill>
                <a:srgbClr val="20786F"/>
              </a:solidFill>
            </a:endParaRPr>
          </a:p>
          <a:p>
            <a:pPr indent="0" lvl="0" marL="0" rtl="0" algn="ctr">
              <a:spcBef>
                <a:spcPts val="1600"/>
              </a:spcBef>
              <a:spcAft>
                <a:spcPts val="1600"/>
              </a:spcAft>
              <a:buNone/>
            </a:pPr>
            <a:r>
              <a:rPr b="1" lang="en" sz="2200">
                <a:solidFill>
                  <a:srgbClr val="20786F"/>
                </a:solidFill>
              </a:rPr>
              <a:t>Let’s advance evidence-based policymaking together!</a:t>
            </a:r>
            <a:endParaRPr b="1" sz="2200">
              <a:solidFill>
                <a:srgbClr val="20786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9"/>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Agenda</a:t>
            </a:r>
            <a:endParaRPr/>
          </a:p>
        </p:txBody>
      </p:sp>
      <p:sp>
        <p:nvSpPr>
          <p:cNvPr id="61" name="Google Shape;61;p9"/>
          <p:cNvSpPr txBox="1"/>
          <p:nvPr>
            <p:ph idx="1" type="body"/>
          </p:nvPr>
        </p:nvSpPr>
        <p:spPr>
          <a:xfrm>
            <a:off x="471900" y="1516975"/>
            <a:ext cx="8222100" cy="3112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Motivation: The need for </a:t>
            </a:r>
            <a:r>
              <a:rPr lang="en"/>
              <a:t>understanding</a:t>
            </a:r>
            <a:r>
              <a:rPr lang="en"/>
              <a:t> the effects of The One Big Beautiful Bill Act (OBBBA)</a:t>
            </a:r>
            <a:endParaRPr/>
          </a:p>
          <a:p>
            <a:pPr indent="-342900" lvl="0" marL="457200" rtl="0" algn="l">
              <a:spcBef>
                <a:spcPts val="0"/>
              </a:spcBef>
              <a:spcAft>
                <a:spcPts val="0"/>
              </a:spcAft>
              <a:buSzPts val="1800"/>
              <a:buChar char="●"/>
            </a:pPr>
            <a:r>
              <a:rPr lang="en"/>
              <a:t>The PolicyEngine Platform</a:t>
            </a:r>
            <a:endParaRPr/>
          </a:p>
          <a:p>
            <a:pPr indent="-342900" lvl="0" marL="457200" rtl="0" algn="l">
              <a:spcBef>
                <a:spcPts val="0"/>
              </a:spcBef>
              <a:spcAft>
                <a:spcPts val="0"/>
              </a:spcAft>
              <a:buSzPts val="1800"/>
              <a:buChar char="●"/>
            </a:pPr>
            <a:r>
              <a:rPr lang="en"/>
              <a:t>PolicyEngine’s approach to microsimulation</a:t>
            </a:r>
            <a:endParaRPr/>
          </a:p>
          <a:p>
            <a:pPr indent="-342900" lvl="0" marL="457200" rtl="0" algn="l">
              <a:spcBef>
                <a:spcPts val="0"/>
              </a:spcBef>
              <a:spcAft>
                <a:spcPts val="0"/>
              </a:spcAft>
              <a:buSzPts val="1800"/>
              <a:buChar char="●"/>
            </a:pPr>
            <a:r>
              <a:rPr b="1" lang="en"/>
              <a:t>Demo:</a:t>
            </a:r>
            <a:r>
              <a:rPr lang="en"/>
              <a:t> Calculating taxes and benefits for a household, with and without a SNAP reform</a:t>
            </a:r>
            <a:endParaRPr/>
          </a:p>
          <a:p>
            <a:pPr indent="-342900" lvl="0" marL="457200" rtl="0" algn="l">
              <a:spcBef>
                <a:spcPts val="0"/>
              </a:spcBef>
              <a:spcAft>
                <a:spcPts val="0"/>
              </a:spcAft>
              <a:buSzPts val="1800"/>
              <a:buChar char="●"/>
            </a:pPr>
            <a:r>
              <a:rPr lang="en"/>
              <a:t>PolicyEngine’s</a:t>
            </a:r>
            <a:r>
              <a:rPr lang="en"/>
              <a:t> approach to microdata</a:t>
            </a:r>
            <a:endParaRPr/>
          </a:p>
          <a:p>
            <a:pPr indent="-342900" lvl="0" marL="457200" rtl="0" algn="l">
              <a:spcBef>
                <a:spcPts val="0"/>
              </a:spcBef>
              <a:spcAft>
                <a:spcPts val="0"/>
              </a:spcAft>
              <a:buSzPts val="1800"/>
              <a:buChar char="●"/>
            </a:pPr>
            <a:r>
              <a:rPr b="1" lang="en"/>
              <a:t>Demo:</a:t>
            </a:r>
            <a:r>
              <a:rPr lang="en"/>
              <a:t> California-wide impact of applying the same SNAP reform</a:t>
            </a:r>
            <a:endParaRPr/>
          </a:p>
          <a:p>
            <a:pPr indent="-342900" lvl="0" marL="457200" rtl="0" algn="l">
              <a:spcBef>
                <a:spcPts val="0"/>
              </a:spcBef>
              <a:spcAft>
                <a:spcPts val="0"/>
              </a:spcAft>
              <a:buSzPts val="1800"/>
              <a:buChar char="●"/>
            </a:pPr>
            <a:r>
              <a:rPr lang="en"/>
              <a:t>Where PolicyEngine is going next</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pic>
        <p:nvPicPr>
          <p:cNvPr id="358" name="Google Shape;358;p45"/>
          <p:cNvPicPr preferRelativeResize="0"/>
          <p:nvPr/>
        </p:nvPicPr>
        <p:blipFill>
          <a:blip r:embed="rId3">
            <a:alphaModFix amt="4000"/>
          </a:blip>
          <a:stretch>
            <a:fillRect/>
          </a:stretch>
        </p:blipFill>
        <p:spPr>
          <a:xfrm>
            <a:off x="0" y="520995"/>
            <a:ext cx="9144000" cy="4101505"/>
          </a:xfrm>
          <a:prstGeom prst="rect">
            <a:avLst/>
          </a:prstGeom>
          <a:noFill/>
          <a:ln>
            <a:noFill/>
          </a:ln>
        </p:spPr>
      </p:pic>
      <p:sp>
        <p:nvSpPr>
          <p:cNvPr id="359" name="Google Shape;359;p45"/>
          <p:cNvSpPr txBox="1"/>
          <p:nvPr/>
        </p:nvSpPr>
        <p:spPr>
          <a:xfrm>
            <a:off x="515700" y="2236800"/>
            <a:ext cx="6279000" cy="6699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 sz="3000">
                <a:solidFill>
                  <a:srgbClr val="FFFFFF"/>
                </a:solidFill>
                <a:latin typeface="Roboto Serif"/>
                <a:ea typeface="Roboto Serif"/>
                <a:cs typeface="Roboto Serif"/>
                <a:sym typeface="Roboto Serif"/>
              </a:rPr>
              <a:t>Thank you!</a:t>
            </a:r>
            <a:endParaRPr sz="3000">
              <a:solidFill>
                <a:srgbClr val="FFFFFF"/>
              </a:solidFill>
              <a:latin typeface="Roboto Serif"/>
              <a:ea typeface="Roboto Serif"/>
              <a:cs typeface="Roboto Serif"/>
              <a:sym typeface="Roboto Serif"/>
            </a:endParaRPr>
          </a:p>
          <a:p>
            <a:pPr indent="0" lvl="0" marL="0" rtl="0" algn="l">
              <a:lnSpc>
                <a:spcPct val="150000"/>
              </a:lnSpc>
              <a:spcBef>
                <a:spcPts val="0"/>
              </a:spcBef>
              <a:spcAft>
                <a:spcPts val="0"/>
              </a:spcAft>
              <a:buNone/>
            </a:pPr>
            <a:r>
              <a:t/>
            </a:r>
            <a:endParaRPr sz="3000">
              <a:solidFill>
                <a:srgbClr val="FFFFFF"/>
              </a:solidFill>
              <a:latin typeface="Roboto Serif"/>
              <a:ea typeface="Roboto Serif"/>
              <a:cs typeface="Roboto Serif"/>
              <a:sym typeface="Roboto Serif"/>
            </a:endParaRPr>
          </a:p>
          <a:p>
            <a:pPr indent="0" lvl="0" marL="0" rtl="0" algn="l">
              <a:lnSpc>
                <a:spcPct val="150000"/>
              </a:lnSpc>
              <a:spcBef>
                <a:spcPts val="0"/>
              </a:spcBef>
              <a:spcAft>
                <a:spcPts val="0"/>
              </a:spcAft>
              <a:buNone/>
            </a:pPr>
            <a:r>
              <a:rPr lang="en" u="sng">
                <a:solidFill>
                  <a:schemeClr val="hlink"/>
                </a:solidFill>
                <a:latin typeface="Roboto Serif"/>
                <a:ea typeface="Roboto Serif"/>
                <a:cs typeface="Roboto Serif"/>
                <a:sym typeface="Roboto Serif"/>
                <a:hlinkClick r:id="rId4"/>
              </a:rPr>
              <a:t>ben.ogorek</a:t>
            </a:r>
            <a:r>
              <a:rPr lang="en" u="sng">
                <a:solidFill>
                  <a:schemeClr val="hlink"/>
                </a:solidFill>
                <a:latin typeface="Roboto Serif"/>
                <a:ea typeface="Roboto Serif"/>
                <a:cs typeface="Roboto Serif"/>
                <a:sym typeface="Roboto Serif"/>
                <a:hlinkClick r:id="rId5"/>
              </a:rPr>
              <a:t>@policyengine.org</a:t>
            </a:r>
            <a:endParaRPr sz="3000">
              <a:solidFill>
                <a:srgbClr val="FFFFFF"/>
              </a:solidFill>
              <a:latin typeface="Roboto Serif"/>
              <a:ea typeface="Roboto Serif"/>
              <a:cs typeface="Roboto Serif"/>
              <a:sym typeface="Roboto Serif"/>
            </a:endParaRPr>
          </a:p>
        </p:txBody>
      </p:sp>
      <p:pic>
        <p:nvPicPr>
          <p:cNvPr id="360" name="Google Shape;360;p45"/>
          <p:cNvPicPr preferRelativeResize="0"/>
          <p:nvPr/>
        </p:nvPicPr>
        <p:blipFill>
          <a:blip r:embed="rId6">
            <a:alphaModFix/>
          </a:blip>
          <a:stretch>
            <a:fillRect/>
          </a:stretch>
        </p:blipFill>
        <p:spPr>
          <a:xfrm>
            <a:off x="6501550" y="4141904"/>
            <a:ext cx="2312500" cy="480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0"/>
          <p:cNvSpPr txBox="1"/>
          <p:nvPr>
            <p:ph idx="1" type="body"/>
          </p:nvPr>
        </p:nvSpPr>
        <p:spPr>
          <a:xfrm>
            <a:off x="3271050" y="1619750"/>
            <a:ext cx="2601900" cy="3009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Adds work requirements for SNAP and Medicaid</a:t>
            </a:r>
            <a:endParaRPr/>
          </a:p>
          <a:p>
            <a:pPr indent="-342900" lvl="0" marL="457200" rtl="0" algn="l">
              <a:spcBef>
                <a:spcPts val="0"/>
              </a:spcBef>
              <a:spcAft>
                <a:spcPts val="0"/>
              </a:spcAft>
              <a:buSzPts val="1800"/>
              <a:buChar char="●"/>
            </a:pPr>
            <a:r>
              <a:rPr lang="en"/>
              <a:t>Restricts immigrants from receiving CTC, SNAP, Medicaid, and ACA subsidies</a:t>
            </a:r>
            <a:endParaRPr/>
          </a:p>
          <a:p>
            <a:pPr indent="-342900" lvl="0" marL="457200" rtl="0" algn="l">
              <a:spcBef>
                <a:spcPts val="0"/>
              </a:spcBef>
              <a:spcAft>
                <a:spcPts val="0"/>
              </a:spcAft>
              <a:buSzPts val="1800"/>
              <a:buChar char="●"/>
            </a:pPr>
            <a:r>
              <a:rPr lang="en"/>
              <a:t>Audits EITC</a:t>
            </a:r>
            <a:endParaRPr/>
          </a:p>
        </p:txBody>
      </p:sp>
      <p:sp>
        <p:nvSpPr>
          <p:cNvPr id="67" name="Google Shape;67;p10"/>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Policy is Complicated. Exhibit: OBBBA</a:t>
            </a:r>
            <a:endParaRPr/>
          </a:p>
        </p:txBody>
      </p:sp>
      <p:sp>
        <p:nvSpPr>
          <p:cNvPr id="68" name="Google Shape;68;p10"/>
          <p:cNvSpPr txBox="1"/>
          <p:nvPr>
            <p:ph idx="1" type="body"/>
          </p:nvPr>
        </p:nvSpPr>
        <p:spPr>
          <a:xfrm>
            <a:off x="471900" y="1619750"/>
            <a:ext cx="2601900" cy="3009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Extends TCJA</a:t>
            </a:r>
            <a:endParaRPr/>
          </a:p>
          <a:p>
            <a:pPr indent="-342900" lvl="0" marL="457200" rtl="0" algn="l">
              <a:spcBef>
                <a:spcPts val="0"/>
              </a:spcBef>
              <a:spcAft>
                <a:spcPts val="0"/>
              </a:spcAft>
              <a:buSzPts val="1800"/>
              <a:buChar char="●"/>
            </a:pPr>
            <a:r>
              <a:rPr lang="en"/>
              <a:t>Increases standard deduction</a:t>
            </a:r>
            <a:endParaRPr/>
          </a:p>
          <a:p>
            <a:pPr indent="-342900" lvl="0" marL="457200" rtl="0" algn="l">
              <a:spcBef>
                <a:spcPts val="0"/>
              </a:spcBef>
              <a:spcAft>
                <a:spcPts val="0"/>
              </a:spcAft>
              <a:buSzPts val="1800"/>
              <a:buChar char="●"/>
            </a:pPr>
            <a:r>
              <a:rPr lang="en"/>
              <a:t>Raises the CTC</a:t>
            </a:r>
            <a:endParaRPr/>
          </a:p>
          <a:p>
            <a:pPr indent="-342900" lvl="0" marL="457200" rtl="0" algn="l">
              <a:spcBef>
                <a:spcPts val="0"/>
              </a:spcBef>
              <a:spcAft>
                <a:spcPts val="0"/>
              </a:spcAft>
              <a:buSzPts val="1800"/>
              <a:buChar char="●"/>
            </a:pPr>
            <a:r>
              <a:rPr lang="en"/>
              <a:t>Expands the child and dependent care credit</a:t>
            </a:r>
            <a:endParaRPr/>
          </a:p>
          <a:p>
            <a:pPr indent="-342900" lvl="0" marL="457200" rtl="0" algn="l">
              <a:spcBef>
                <a:spcPts val="0"/>
              </a:spcBef>
              <a:spcAft>
                <a:spcPts val="0"/>
              </a:spcAft>
              <a:buSzPts val="1800"/>
              <a:buChar char="●"/>
            </a:pPr>
            <a:r>
              <a:rPr lang="en"/>
              <a:t>Exempts tip and overtime income</a:t>
            </a:r>
            <a:endParaRPr/>
          </a:p>
        </p:txBody>
      </p:sp>
      <p:sp>
        <p:nvSpPr>
          <p:cNvPr id="69" name="Google Shape;69;p10"/>
          <p:cNvSpPr txBox="1"/>
          <p:nvPr>
            <p:ph idx="1" type="body"/>
          </p:nvPr>
        </p:nvSpPr>
        <p:spPr>
          <a:xfrm>
            <a:off x="6092100" y="1619750"/>
            <a:ext cx="2601900" cy="3009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Introduces senior deduction</a:t>
            </a:r>
            <a:endParaRPr/>
          </a:p>
          <a:p>
            <a:pPr indent="-342900" lvl="0" marL="457200" rtl="0" algn="l">
              <a:spcBef>
                <a:spcPts val="0"/>
              </a:spcBef>
              <a:spcAft>
                <a:spcPts val="0"/>
              </a:spcAft>
              <a:buSzPts val="1800"/>
              <a:buChar char="●"/>
            </a:pPr>
            <a:r>
              <a:rPr lang="en"/>
              <a:t>Reforms SALT cap, alternative minimum tax, itemized deductions</a:t>
            </a:r>
            <a:endParaRPr/>
          </a:p>
          <a:p>
            <a:pPr indent="-342900" lvl="0" marL="457200" rtl="0" algn="l">
              <a:spcBef>
                <a:spcPts val="0"/>
              </a:spcBef>
              <a:spcAft>
                <a:spcPts val="0"/>
              </a:spcAft>
              <a:buSzPts val="1800"/>
              <a:buChar char="●"/>
            </a:pPr>
            <a:r>
              <a:rPr lang="en"/>
              <a:t>Downstream state tax impacts</a:t>
            </a:r>
            <a:endParaRPr/>
          </a:p>
          <a:p>
            <a:pPr indent="-342900" lvl="0" marL="457200" rtl="0" algn="l">
              <a:spcBef>
                <a:spcPts val="0"/>
              </a:spcBef>
              <a:spcAft>
                <a:spcPts val="0"/>
              </a:spcAft>
              <a:buSzPts val="1800"/>
              <a:buChar char="●"/>
            </a:pPr>
            <a:r>
              <a:rPr lang="en"/>
              <a:t>…and more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1"/>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Analysts Estimate Aggregate Impacts</a:t>
            </a:r>
            <a:endParaRPr/>
          </a:p>
        </p:txBody>
      </p:sp>
      <p:pic>
        <p:nvPicPr>
          <p:cNvPr id="75" name="Google Shape;75;p11"/>
          <p:cNvPicPr preferRelativeResize="0"/>
          <p:nvPr/>
        </p:nvPicPr>
        <p:blipFill>
          <a:blip r:embed="rId3">
            <a:alphaModFix/>
          </a:blip>
          <a:stretch>
            <a:fillRect/>
          </a:stretch>
        </p:blipFill>
        <p:spPr>
          <a:xfrm>
            <a:off x="471900" y="1296175"/>
            <a:ext cx="2474924" cy="3294100"/>
          </a:xfrm>
          <a:prstGeom prst="rect">
            <a:avLst/>
          </a:prstGeom>
          <a:noFill/>
          <a:ln>
            <a:noFill/>
          </a:ln>
        </p:spPr>
      </p:pic>
      <p:sp>
        <p:nvSpPr>
          <p:cNvPr id="76" name="Google Shape;76;p11"/>
          <p:cNvSpPr txBox="1"/>
          <p:nvPr/>
        </p:nvSpPr>
        <p:spPr>
          <a:xfrm>
            <a:off x="471901" y="4590275"/>
            <a:ext cx="24750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u="sng">
                <a:solidFill>
                  <a:schemeClr val="hlink"/>
                </a:solidFill>
                <a:latin typeface="Roboto"/>
                <a:ea typeface="Roboto"/>
                <a:cs typeface="Roboto"/>
                <a:sym typeface="Roboto"/>
                <a:hlinkClick r:id="rId4"/>
              </a:rPr>
              <a:t>Source: CBO</a:t>
            </a:r>
            <a:endParaRPr sz="1000">
              <a:latin typeface="Roboto"/>
              <a:ea typeface="Roboto"/>
              <a:cs typeface="Roboto"/>
              <a:sym typeface="Roboto"/>
            </a:endParaRPr>
          </a:p>
        </p:txBody>
      </p:sp>
      <p:pic>
        <p:nvPicPr>
          <p:cNvPr id="77" name="Google Shape;77;p11"/>
          <p:cNvPicPr preferRelativeResize="0"/>
          <p:nvPr/>
        </p:nvPicPr>
        <p:blipFill>
          <a:blip r:embed="rId5">
            <a:alphaModFix/>
          </a:blip>
          <a:stretch>
            <a:fillRect/>
          </a:stretch>
        </p:blipFill>
        <p:spPr>
          <a:xfrm>
            <a:off x="3071775" y="1430575"/>
            <a:ext cx="2828800" cy="1774650"/>
          </a:xfrm>
          <a:prstGeom prst="rect">
            <a:avLst/>
          </a:prstGeom>
          <a:noFill/>
          <a:ln>
            <a:noFill/>
          </a:ln>
        </p:spPr>
      </p:pic>
      <p:pic>
        <p:nvPicPr>
          <p:cNvPr id="78" name="Google Shape;78;p11"/>
          <p:cNvPicPr preferRelativeResize="0"/>
          <p:nvPr/>
        </p:nvPicPr>
        <p:blipFill>
          <a:blip r:embed="rId6">
            <a:alphaModFix/>
          </a:blip>
          <a:stretch>
            <a:fillRect/>
          </a:stretch>
        </p:blipFill>
        <p:spPr>
          <a:xfrm>
            <a:off x="5981575" y="1430575"/>
            <a:ext cx="2885224" cy="1551976"/>
          </a:xfrm>
          <a:prstGeom prst="rect">
            <a:avLst/>
          </a:prstGeom>
          <a:noFill/>
          <a:ln>
            <a:noFill/>
          </a:ln>
        </p:spPr>
      </p:pic>
      <p:pic>
        <p:nvPicPr>
          <p:cNvPr id="79" name="Google Shape;79;p11"/>
          <p:cNvPicPr preferRelativeResize="0"/>
          <p:nvPr/>
        </p:nvPicPr>
        <p:blipFill>
          <a:blip r:embed="rId7">
            <a:alphaModFix/>
          </a:blip>
          <a:stretch>
            <a:fillRect/>
          </a:stretch>
        </p:blipFill>
        <p:spPr>
          <a:xfrm>
            <a:off x="5981575" y="3363900"/>
            <a:ext cx="2954448" cy="1523546"/>
          </a:xfrm>
          <a:prstGeom prst="rect">
            <a:avLst/>
          </a:prstGeom>
          <a:noFill/>
          <a:ln>
            <a:noFill/>
          </a:ln>
        </p:spPr>
      </p:pic>
      <p:pic>
        <p:nvPicPr>
          <p:cNvPr id="80" name="Google Shape;80;p11"/>
          <p:cNvPicPr preferRelativeResize="0"/>
          <p:nvPr/>
        </p:nvPicPr>
        <p:blipFill>
          <a:blip r:embed="rId8">
            <a:alphaModFix/>
          </a:blip>
          <a:stretch>
            <a:fillRect/>
          </a:stretch>
        </p:blipFill>
        <p:spPr>
          <a:xfrm>
            <a:off x="3071774" y="3363900"/>
            <a:ext cx="2828799" cy="165358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2"/>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Individuals Experience Impacts</a:t>
            </a:r>
            <a:endParaRPr/>
          </a:p>
        </p:txBody>
      </p:sp>
      <p:pic>
        <p:nvPicPr>
          <p:cNvPr id="86" name="Google Shape;86;p12"/>
          <p:cNvPicPr preferRelativeResize="0"/>
          <p:nvPr/>
        </p:nvPicPr>
        <p:blipFill>
          <a:blip r:embed="rId3">
            <a:alphaModFix/>
          </a:blip>
          <a:stretch>
            <a:fillRect/>
          </a:stretch>
        </p:blipFill>
        <p:spPr>
          <a:xfrm>
            <a:off x="471900" y="1296175"/>
            <a:ext cx="2474924" cy="3294100"/>
          </a:xfrm>
          <a:prstGeom prst="rect">
            <a:avLst/>
          </a:prstGeom>
          <a:noFill/>
          <a:ln>
            <a:noFill/>
          </a:ln>
        </p:spPr>
      </p:pic>
      <p:sp>
        <p:nvSpPr>
          <p:cNvPr id="87" name="Google Shape;87;p12"/>
          <p:cNvSpPr txBox="1"/>
          <p:nvPr/>
        </p:nvSpPr>
        <p:spPr>
          <a:xfrm>
            <a:off x="471901" y="4590275"/>
            <a:ext cx="24750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u="sng">
                <a:solidFill>
                  <a:schemeClr val="hlink"/>
                </a:solidFill>
                <a:latin typeface="Roboto"/>
                <a:ea typeface="Roboto"/>
                <a:cs typeface="Roboto"/>
                <a:sym typeface="Roboto"/>
                <a:hlinkClick r:id="rId4"/>
              </a:rPr>
              <a:t>Source: CBO</a:t>
            </a:r>
            <a:endParaRPr sz="1000">
              <a:latin typeface="Roboto"/>
              <a:ea typeface="Roboto"/>
              <a:cs typeface="Roboto"/>
              <a:sym typeface="Roboto"/>
            </a:endParaRPr>
          </a:p>
        </p:txBody>
      </p:sp>
      <p:pic>
        <p:nvPicPr>
          <p:cNvPr id="88" name="Google Shape;88;p12"/>
          <p:cNvPicPr preferRelativeResize="0"/>
          <p:nvPr/>
        </p:nvPicPr>
        <p:blipFill>
          <a:blip r:embed="rId5">
            <a:alphaModFix/>
          </a:blip>
          <a:stretch>
            <a:fillRect/>
          </a:stretch>
        </p:blipFill>
        <p:spPr>
          <a:xfrm>
            <a:off x="3071775" y="1430575"/>
            <a:ext cx="2828800" cy="1774650"/>
          </a:xfrm>
          <a:prstGeom prst="rect">
            <a:avLst/>
          </a:prstGeom>
          <a:noFill/>
          <a:ln>
            <a:noFill/>
          </a:ln>
        </p:spPr>
      </p:pic>
      <p:pic>
        <p:nvPicPr>
          <p:cNvPr id="89" name="Google Shape;89;p12"/>
          <p:cNvPicPr preferRelativeResize="0"/>
          <p:nvPr/>
        </p:nvPicPr>
        <p:blipFill>
          <a:blip r:embed="rId6">
            <a:alphaModFix/>
          </a:blip>
          <a:stretch>
            <a:fillRect/>
          </a:stretch>
        </p:blipFill>
        <p:spPr>
          <a:xfrm>
            <a:off x="5981575" y="1430575"/>
            <a:ext cx="2885224" cy="1551976"/>
          </a:xfrm>
          <a:prstGeom prst="rect">
            <a:avLst/>
          </a:prstGeom>
          <a:noFill/>
          <a:ln>
            <a:noFill/>
          </a:ln>
        </p:spPr>
      </p:pic>
      <p:pic>
        <p:nvPicPr>
          <p:cNvPr id="90" name="Google Shape;90;p12"/>
          <p:cNvPicPr preferRelativeResize="0"/>
          <p:nvPr/>
        </p:nvPicPr>
        <p:blipFill>
          <a:blip r:embed="rId7">
            <a:alphaModFix/>
          </a:blip>
          <a:stretch>
            <a:fillRect/>
          </a:stretch>
        </p:blipFill>
        <p:spPr>
          <a:xfrm>
            <a:off x="5981575" y="3363900"/>
            <a:ext cx="2954448" cy="1523546"/>
          </a:xfrm>
          <a:prstGeom prst="rect">
            <a:avLst/>
          </a:prstGeom>
          <a:noFill/>
          <a:ln>
            <a:noFill/>
          </a:ln>
        </p:spPr>
      </p:pic>
      <p:pic>
        <p:nvPicPr>
          <p:cNvPr id="91" name="Google Shape;91;p12"/>
          <p:cNvPicPr preferRelativeResize="0"/>
          <p:nvPr/>
        </p:nvPicPr>
        <p:blipFill>
          <a:blip r:embed="rId8">
            <a:alphaModFix/>
          </a:blip>
          <a:stretch>
            <a:fillRect/>
          </a:stretch>
        </p:blipFill>
        <p:spPr>
          <a:xfrm>
            <a:off x="3071774" y="3363900"/>
            <a:ext cx="2828799" cy="1653586"/>
          </a:xfrm>
          <a:prstGeom prst="rect">
            <a:avLst/>
          </a:prstGeom>
          <a:noFill/>
          <a:ln>
            <a:noFill/>
          </a:ln>
        </p:spPr>
      </p:pic>
      <p:sp>
        <p:nvSpPr>
          <p:cNvPr id="92" name="Google Shape;92;p12"/>
          <p:cNvSpPr txBox="1"/>
          <p:nvPr>
            <p:ph idx="1" type="body"/>
          </p:nvPr>
        </p:nvSpPr>
        <p:spPr>
          <a:xfrm>
            <a:off x="471900" y="1296175"/>
            <a:ext cx="8464200" cy="3721200"/>
          </a:xfrm>
          <a:prstGeom prst="rect">
            <a:avLst/>
          </a:prstGeom>
          <a:solidFill>
            <a:srgbClr val="FFFFFF">
              <a:alpha val="63129"/>
            </a:srgbClr>
          </a:solidFill>
        </p:spPr>
        <p:txBody>
          <a:bodyPr anchorCtr="0" anchor="ctr" bIns="91425" lIns="91425" spcFirstLastPara="1" rIns="91425" wrap="square" tIns="91425">
            <a:noAutofit/>
          </a:bodyPr>
          <a:lstStyle/>
          <a:p>
            <a:pPr indent="0" lvl="0" marL="0" rtl="0" algn="ctr">
              <a:spcBef>
                <a:spcPts val="0"/>
              </a:spcBef>
              <a:spcAft>
                <a:spcPts val="1600"/>
              </a:spcAft>
              <a:buNone/>
            </a:pPr>
            <a:r>
              <a:rPr lang="en" sz="4600">
                <a:solidFill>
                  <a:srgbClr val="227773"/>
                </a:solidFill>
              </a:rPr>
              <a:t>But how will</a:t>
            </a:r>
            <a:br>
              <a:rPr lang="en" sz="4600">
                <a:solidFill>
                  <a:srgbClr val="227773"/>
                </a:solidFill>
              </a:rPr>
            </a:br>
            <a:r>
              <a:rPr b="1" lang="en" sz="4600">
                <a:solidFill>
                  <a:srgbClr val="227773"/>
                </a:solidFill>
              </a:rPr>
              <a:t>individual households</a:t>
            </a:r>
            <a:br>
              <a:rPr lang="en" sz="4600">
                <a:solidFill>
                  <a:srgbClr val="227773"/>
                </a:solidFill>
              </a:rPr>
            </a:br>
            <a:r>
              <a:rPr lang="en" sz="4600">
                <a:solidFill>
                  <a:srgbClr val="227773"/>
                </a:solidFill>
              </a:rPr>
              <a:t>experience the bill?</a:t>
            </a:r>
            <a:endParaRPr sz="4600">
              <a:solidFill>
                <a:srgbClr val="227773"/>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Demo</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2600" u="sng">
                <a:solidFill>
                  <a:schemeClr val="hlink"/>
                </a:solidFill>
                <a:hlinkClick r:id="rId3"/>
              </a:rPr>
              <a:t>policyengine.org/us/obbba-household-by-household</a:t>
            </a:r>
            <a:r>
              <a:rPr lang="en" sz="2600"/>
              <a:t> </a:t>
            </a:r>
            <a:endParaRPr sz="26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4"/>
          <p:cNvSpPr txBox="1"/>
          <p:nvPr>
            <p:ph type="title"/>
          </p:nvPr>
        </p:nvSpPr>
        <p:spPr>
          <a:xfrm>
            <a:off x="471900" y="2815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900">
                <a:latin typeface="Roboto Serif"/>
                <a:ea typeface="Roboto Serif"/>
                <a:cs typeface="Roboto Serif"/>
                <a:sym typeface="Roboto Serif"/>
              </a:rPr>
              <a:t>Policy Complexity Motivates a New Breed of Tools</a:t>
            </a:r>
            <a:endParaRPr sz="2900">
              <a:latin typeface="Roboto Serif"/>
              <a:ea typeface="Roboto Serif"/>
              <a:cs typeface="Roboto Serif"/>
              <a:sym typeface="Roboto Serif"/>
            </a:endParaRPr>
          </a:p>
        </p:txBody>
      </p:sp>
      <p:pic>
        <p:nvPicPr>
          <p:cNvPr id="103" name="Google Shape;103;p14"/>
          <p:cNvPicPr preferRelativeResize="0"/>
          <p:nvPr/>
        </p:nvPicPr>
        <p:blipFill>
          <a:blip r:embed="rId3">
            <a:alphaModFix/>
          </a:blip>
          <a:stretch>
            <a:fillRect/>
          </a:stretch>
        </p:blipFill>
        <p:spPr>
          <a:xfrm>
            <a:off x="471900" y="1251150"/>
            <a:ext cx="7527496" cy="378947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17354F"/>
      </a:dk1>
      <a:lt1>
        <a:srgbClr val="FFFFFF"/>
      </a:lt1>
      <a:dk2>
        <a:srgbClr val="424242"/>
      </a:dk2>
      <a:lt2>
        <a:srgbClr val="737373"/>
      </a:lt2>
      <a:accent1>
        <a:srgbClr val="0279B7"/>
      </a:accent1>
      <a:accent2>
        <a:srgbClr val="BDD435"/>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